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Proxima Nova"/>
      <p:regular r:id="rId50"/>
      <p:bold r:id="rId51"/>
      <p:italic r:id="rId52"/>
      <p:boldItalic r:id="rId53"/>
    </p:embeddedFont>
    <p:embeddedFont>
      <p:font typeface="Nunito"/>
      <p:regular r:id="rId54"/>
      <p:bold r:id="rId55"/>
      <p:italic r:id="rId56"/>
      <p:boldItalic r:id="rId57"/>
    </p:embeddedFont>
    <p:embeddedFont>
      <p:font typeface="Maven Pro"/>
      <p:regular r:id="rId58"/>
      <p:bold r:id="rId59"/>
    </p:embeddedFont>
    <p:embeddedFont>
      <p:font typeface="Proxima Nova Semibold"/>
      <p:regular r:id="rId60"/>
      <p:bold r:id="rId61"/>
      <p:boldItalic r:id="rId62"/>
    </p:embeddedFont>
    <p:embeddedFont>
      <p:font typeface="Maven Pro Regular"/>
      <p:regular r:id="rId63"/>
      <p:bold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roximaNovaSemibold-boldItalic.fntdata"/><Relationship Id="rId61" Type="http://schemas.openxmlformats.org/officeDocument/2006/relationships/font" Target="fonts/ProximaNovaSemibold-bold.fntdata"/><Relationship Id="rId20" Type="http://schemas.openxmlformats.org/officeDocument/2006/relationships/slide" Target="slides/slide15.xml"/><Relationship Id="rId64" Type="http://schemas.openxmlformats.org/officeDocument/2006/relationships/font" Target="fonts/MavenProRegular-bold.fntdata"/><Relationship Id="rId63" Type="http://schemas.openxmlformats.org/officeDocument/2006/relationships/font" Target="fonts/MavenProRegular-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ProximaNovaSemibold-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6.xml"/><Relationship Id="rId55" Type="http://schemas.openxmlformats.org/officeDocument/2006/relationships/font" Target="fonts/Nunito-bold.fntdata"/><Relationship Id="rId10" Type="http://schemas.openxmlformats.org/officeDocument/2006/relationships/slide" Target="slides/slide5.xml"/><Relationship Id="rId54" Type="http://schemas.openxmlformats.org/officeDocument/2006/relationships/font" Target="fonts/Nunito-regular.fntdata"/><Relationship Id="rId13" Type="http://schemas.openxmlformats.org/officeDocument/2006/relationships/slide" Target="slides/slide8.xml"/><Relationship Id="rId57" Type="http://schemas.openxmlformats.org/officeDocument/2006/relationships/font" Target="fonts/Nunito-boldItalic.fntdata"/><Relationship Id="rId12" Type="http://schemas.openxmlformats.org/officeDocument/2006/relationships/slide" Target="slides/slide7.xml"/><Relationship Id="rId56" Type="http://schemas.openxmlformats.org/officeDocument/2006/relationships/font" Target="fonts/Nunito-italic.fntdata"/><Relationship Id="rId15" Type="http://schemas.openxmlformats.org/officeDocument/2006/relationships/slide" Target="slides/slide10.xml"/><Relationship Id="rId59" Type="http://schemas.openxmlformats.org/officeDocument/2006/relationships/font" Target="fonts/MavenPro-bold.fntdata"/><Relationship Id="rId14" Type="http://schemas.openxmlformats.org/officeDocument/2006/relationships/slide" Target="slides/slide9.xml"/><Relationship Id="rId58" Type="http://schemas.openxmlformats.org/officeDocument/2006/relationships/font" Target="fonts/MavenPr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2bf6ec44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2bf6ec44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2bf6ec44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2bf6ec44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b2bf6ec44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b2bf6ec44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b2bf6ec44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b2bf6ec44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9fb02998a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a9fb02998a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a9fb02998a_4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a9fb02998a_4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a9fb02998a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a9fb02998a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9fb02998a_4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9fb02998a_4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2d7aefa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b2d7aefa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9fb02998a_5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9fb02998a_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9fb02998a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9fb02998a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a9fb02998a_4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a9fb02998a_4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a9fb02998a_5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a9fb02998a_5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a9fb02998a_5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a9fb02998a_5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a9fb02998a_5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a9fb02998a_5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a9fb02998a_5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a9fb02998a_5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a9fb02998a_5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a9fb02998a_5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a9fb02998a_5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a9fb02998a_5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a9fb02998a_4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a9fb02998a_4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a9fb02998a_4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a9fb02998a_4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b2d7aefa4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b2d7aefa4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9fb02998a_3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9fb02998a_3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a9fb02998a_4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a9fb02998a_4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a9fb02998a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a9fb02998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a9fb02998a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a9fb02998a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a9fb02998a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a9fb02998a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9fb02998a_7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9fb02998a_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a9fb02998a_7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a9fb02998a_7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9fb02998a_7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a9fb02998a_7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9fb02998a_7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a9fb02998a_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a9fb02998a_7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a9fb02998a_7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a9fb02998a_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a9fb02998a_7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b2bf6ec44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b2bf6ec44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a9fb02998a_7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a9fb02998a_7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a9fb02998a_4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a9fb02998a_4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b2bf6ec44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b2bf6ec44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b2bf6ec44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b2bf6ec44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b2bf6ec44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b2bf6ec44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9fb02998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9fb02998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a9fb02998a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a9fb02998a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b2bf6ec44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b2bf6ec44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b2bf6ec44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b2bf6ec44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b2bf6ec44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b2bf6ec44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rive.google.com/drive/folders/1_qNWV0hjMnmIB46PyR3EtUdtiep28fkd?usp=sharing" TargetMode="External"/><Relationship Id="rId4" Type="http://schemas.openxmlformats.org/officeDocument/2006/relationships/hyperlink" Target="https://drive.google.com/drive/folders/19CjtOD3EClFN-oXZ-UnNsLpteTkubJB7?usp=sharing" TargetMode="External"/><Relationship Id="rId5" Type="http://schemas.openxmlformats.org/officeDocument/2006/relationships/image" Target="../media/image12.png"/><Relationship Id="rId6" Type="http://schemas.openxmlformats.org/officeDocument/2006/relationships/image" Target="../media/image6.png"/><Relationship Id="rId7"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image" Target="../media/image8.png"/><Relationship Id="rId6"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drive.google.com/drive/folders/1bTmDj2qjyQaYBVnluYt0aWLHl10CacK7?usp=sharing" TargetMode="External"/><Relationship Id="rId4" Type="http://schemas.openxmlformats.org/officeDocument/2006/relationships/hyperlink" Target="https://drive.google.com/drive/folders/1DGa6vNyoVGN3vmn7trVQ4N5kas8DH4dL?usp=shar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jpg"/><Relationship Id="rId4" Type="http://schemas.openxmlformats.org/officeDocument/2006/relationships/image" Target="../media/image34.jpg"/><Relationship Id="rId5" Type="http://schemas.openxmlformats.org/officeDocument/2006/relationships/image" Target="../media/image3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7.jpg"/><Relationship Id="rId4" Type="http://schemas.openxmlformats.org/officeDocument/2006/relationships/image" Target="../media/image3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9.jpg"/><Relationship Id="rId4" Type="http://schemas.openxmlformats.org/officeDocument/2006/relationships/image" Target="../media/image41.png"/><Relationship Id="rId5" Type="http://schemas.openxmlformats.org/officeDocument/2006/relationships/image" Target="../media/image42.jpg"/><Relationship Id="rId6" Type="http://schemas.openxmlformats.org/officeDocument/2006/relationships/image" Target="../media/image4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4.jpg"/><Relationship Id="rId4" Type="http://schemas.openxmlformats.org/officeDocument/2006/relationships/image" Target="../media/image4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9.jpg"/><Relationship Id="rId4" Type="http://schemas.openxmlformats.org/officeDocument/2006/relationships/image" Target="../media/image5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4.jpg"/><Relationship Id="rId4" Type="http://schemas.openxmlformats.org/officeDocument/2006/relationships/image" Target="../media/image4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3.jpg"/><Relationship Id="rId4" Type="http://schemas.openxmlformats.org/officeDocument/2006/relationships/image" Target="../media/image5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ieeexplore.ieee.org/abstract/document/1468252"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rive.google.com/drive/folders/1LEA_zGQNdN80MvWa0YOX3OtxRs96TJ_f?usp=sharing" TargetMode="External"/><Relationship Id="rId4" Type="http://schemas.openxmlformats.org/officeDocument/2006/relationships/hyperlink" Target="https://drive.google.com/drive/folders/1jX6bMVL-Af7cDh5A13CYBuQj7Uy8MI3B?usp=sharing" TargetMode="External"/><Relationship Id="rId5" Type="http://schemas.openxmlformats.org/officeDocument/2006/relationships/image" Target="../media/image12.png"/><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hyperlink" Target="https://drive.google.com/file/d/1li1Ai8D8vKYR2E-JvBuAGeP0wXG2a7gR/view?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rive.google.com/file/d/1_m07POUYKXqyfeRQBV2t6dqhHYi2ZZcO/view?usp=sharing"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rive.google.com/file/d/18Ic48cSFFGV92k3bVAAAYM7H7PCpA7LW/view?usp=sharing"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idx="4294967295" type="title"/>
          </p:nvPr>
        </p:nvSpPr>
        <p:spPr>
          <a:xfrm>
            <a:off x="500400" y="226600"/>
            <a:ext cx="4851600" cy="32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Modeling and Controlling a Robotic Convoy Using Guidance Laws Strategies</a:t>
            </a:r>
            <a:endParaRPr sz="3700"/>
          </a:p>
        </p:txBody>
      </p:sp>
      <p:sp>
        <p:nvSpPr>
          <p:cNvPr id="278" name="Google Shape;278;p13"/>
          <p:cNvSpPr txBox="1"/>
          <p:nvPr>
            <p:ph idx="4294967295" type="body"/>
          </p:nvPr>
        </p:nvSpPr>
        <p:spPr>
          <a:xfrm>
            <a:off x="764550" y="3803050"/>
            <a:ext cx="6220800" cy="129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rPr>
              <a:t>Fethi Belkhouche, Member, IEEE</a:t>
            </a:r>
            <a:endParaRPr sz="2400">
              <a:solidFill>
                <a:srgbClr val="FFFFFF"/>
              </a:solidFill>
            </a:endParaRPr>
          </a:p>
          <a:p>
            <a:pPr indent="0" lvl="0" marL="0" rtl="0" algn="r">
              <a:spcBef>
                <a:spcPts val="1600"/>
              </a:spcBef>
              <a:spcAft>
                <a:spcPts val="1600"/>
              </a:spcAft>
              <a:buNone/>
            </a:pPr>
            <a:r>
              <a:rPr lang="en" sz="2400">
                <a:solidFill>
                  <a:srgbClr val="FFFFFF"/>
                </a:solidFill>
              </a:rPr>
              <a:t>Boumediene Belkhouche, Member, IEEE</a:t>
            </a:r>
            <a:endParaRPr sz="2400">
              <a:solidFill>
                <a:srgbClr val="FFFFFF"/>
              </a:solidFill>
            </a:endParaRPr>
          </a:p>
        </p:txBody>
      </p:sp>
      <p:pic>
        <p:nvPicPr>
          <p:cNvPr id="279" name="Google Shape;279;p13"/>
          <p:cNvPicPr preferRelativeResize="0"/>
          <p:nvPr/>
        </p:nvPicPr>
        <p:blipFill>
          <a:blip r:embed="rId3">
            <a:alphaModFix/>
          </a:blip>
          <a:stretch>
            <a:fillRect/>
          </a:stretch>
        </p:blipFill>
        <p:spPr>
          <a:xfrm>
            <a:off x="7763075" y="0"/>
            <a:ext cx="1380924" cy="13809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2"/>
          <p:cNvSpPr txBox="1"/>
          <p:nvPr>
            <p:ph idx="4294967295" type="title"/>
          </p:nvPr>
        </p:nvSpPr>
        <p:spPr>
          <a:xfrm>
            <a:off x="1346675" y="417100"/>
            <a:ext cx="7429500" cy="686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Pure </a:t>
            </a:r>
            <a:r>
              <a:rPr lang="en"/>
              <a:t>Pursuit Simulation Observations:</a:t>
            </a:r>
            <a:endParaRPr/>
          </a:p>
        </p:txBody>
      </p:sp>
      <p:sp>
        <p:nvSpPr>
          <p:cNvPr id="339" name="Google Shape;339;p22"/>
          <p:cNvSpPr txBox="1"/>
          <p:nvPr>
            <p:ph idx="4294967295" type="body"/>
          </p:nvPr>
        </p:nvSpPr>
        <p:spPr>
          <a:xfrm>
            <a:off x="925950" y="1383150"/>
            <a:ext cx="6993000" cy="2377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The follower doesn’t follow the exact path of the leader, there is a slight error in their trajectories in curved parts of the trajectories</a:t>
            </a:r>
            <a:endParaRPr>
              <a:solidFill>
                <a:srgbClr val="000000"/>
              </a:solidFill>
              <a:latin typeface="Proxima Nova"/>
              <a:ea typeface="Proxima Nova"/>
              <a:cs typeface="Proxima Nova"/>
              <a:sym typeface="Proxima Nova"/>
            </a:endParaRPr>
          </a:p>
          <a:p>
            <a:pPr indent="-311150" lvl="0" marL="457200" rtl="0" algn="l">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The path of the follower matches the trajectory of the leader when the portion of the leader’s trajectory is linear, e.g see in sinusoidal case, the path is almost followed in linear regions</a:t>
            </a:r>
            <a:endParaRPr>
              <a:solidFill>
                <a:srgbClr val="000000"/>
              </a:solidFill>
              <a:latin typeface="Proxima Nova"/>
              <a:ea typeface="Proxima Nova"/>
              <a:cs typeface="Proxima Nova"/>
              <a:sym typeface="Proxima Nova"/>
            </a:endParaRPr>
          </a:p>
          <a:p>
            <a:pPr indent="-311150" lvl="0" marL="457200" rtl="0" algn="l">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If the initial trajectory constraints are not followed then there might be initial chaos between the trajectories	</a:t>
            </a:r>
            <a:endParaRPr>
              <a:solidFill>
                <a:srgbClr val="000000"/>
              </a:solidFill>
              <a:latin typeface="Proxima Nova"/>
              <a:ea typeface="Proxima Nova"/>
              <a:cs typeface="Proxima Nova"/>
              <a:sym typeface="Proxima Nova"/>
            </a:endParaRPr>
          </a:p>
          <a:p>
            <a:pPr indent="-311150" lvl="0" marL="457200" rtl="0" algn="l">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Initial parameters must be fed carefully to the algorithm</a:t>
            </a:r>
            <a:endParaRPr>
              <a:solidFill>
                <a:srgbClr val="000000"/>
              </a:solidFill>
              <a:latin typeface="Proxima Nova"/>
              <a:ea typeface="Proxima Nova"/>
              <a:cs typeface="Proxima Nova"/>
              <a:sym typeface="Proxima Nova"/>
            </a:endParaRPr>
          </a:p>
          <a:p>
            <a:pPr indent="-311150" lvl="0" marL="457200" rtl="0" algn="l">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The offset error can be reduced by using DPP or advanced improvisations</a:t>
            </a:r>
            <a:endParaRPr>
              <a:solidFill>
                <a:srgbClr val="000000"/>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3"/>
          <p:cNvSpPr txBox="1"/>
          <p:nvPr>
            <p:ph idx="4294967295" type="title"/>
          </p:nvPr>
        </p:nvSpPr>
        <p:spPr>
          <a:xfrm>
            <a:off x="971625" y="192075"/>
            <a:ext cx="7429500" cy="686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Pure Pursuit Simulation Comparison with Author’s Results:</a:t>
            </a:r>
            <a:endParaRPr sz="1600"/>
          </a:p>
        </p:txBody>
      </p:sp>
      <p:pic>
        <p:nvPicPr>
          <p:cNvPr id="345" name="Google Shape;345;p23"/>
          <p:cNvPicPr preferRelativeResize="0"/>
          <p:nvPr/>
        </p:nvPicPr>
        <p:blipFill>
          <a:blip r:embed="rId3">
            <a:alphaModFix/>
          </a:blip>
          <a:stretch>
            <a:fillRect/>
          </a:stretch>
        </p:blipFill>
        <p:spPr>
          <a:xfrm>
            <a:off x="559525" y="1114500"/>
            <a:ext cx="3174500" cy="2778850"/>
          </a:xfrm>
          <a:prstGeom prst="rect">
            <a:avLst/>
          </a:prstGeom>
          <a:noFill/>
          <a:ln>
            <a:noFill/>
          </a:ln>
        </p:spPr>
      </p:pic>
      <p:pic>
        <p:nvPicPr>
          <p:cNvPr id="346" name="Google Shape;346;p23"/>
          <p:cNvPicPr preferRelativeResize="0"/>
          <p:nvPr/>
        </p:nvPicPr>
        <p:blipFill>
          <a:blip r:embed="rId4">
            <a:alphaModFix/>
          </a:blip>
          <a:stretch>
            <a:fillRect/>
          </a:stretch>
        </p:blipFill>
        <p:spPr>
          <a:xfrm>
            <a:off x="4221925" y="799375"/>
            <a:ext cx="4104125" cy="3305875"/>
          </a:xfrm>
          <a:prstGeom prst="rect">
            <a:avLst/>
          </a:prstGeom>
          <a:noFill/>
          <a:ln>
            <a:noFill/>
          </a:ln>
        </p:spPr>
      </p:pic>
      <p:sp>
        <p:nvSpPr>
          <p:cNvPr id="347" name="Google Shape;347;p23"/>
          <p:cNvSpPr txBox="1"/>
          <p:nvPr/>
        </p:nvSpPr>
        <p:spPr>
          <a:xfrm>
            <a:off x="636875" y="4050525"/>
            <a:ext cx="3019800" cy="3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latin typeface="Proxima Nova"/>
                <a:ea typeface="Proxima Nova"/>
                <a:cs typeface="Proxima Nova"/>
                <a:sym typeface="Proxima Nova"/>
              </a:rPr>
              <a:t>Solution provided by the author in the paper</a:t>
            </a:r>
            <a:endParaRPr b="1">
              <a:latin typeface="Nunito"/>
              <a:ea typeface="Nunito"/>
              <a:cs typeface="Nunito"/>
              <a:sym typeface="Nunito"/>
            </a:endParaRPr>
          </a:p>
        </p:txBody>
      </p:sp>
      <p:sp>
        <p:nvSpPr>
          <p:cNvPr id="348" name="Google Shape;348;p23"/>
          <p:cNvSpPr txBox="1"/>
          <p:nvPr/>
        </p:nvSpPr>
        <p:spPr>
          <a:xfrm>
            <a:off x="5241700" y="4213650"/>
            <a:ext cx="2173500" cy="3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latin typeface="Proxima Nova"/>
                <a:ea typeface="Proxima Nova"/>
                <a:cs typeface="Proxima Nova"/>
                <a:sym typeface="Proxima Nova"/>
              </a:rPr>
              <a:t>Simulation results of our code</a:t>
            </a:r>
            <a:endParaRPr b="1">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4"/>
          <p:cNvSpPr txBox="1"/>
          <p:nvPr>
            <p:ph idx="4294967295" type="title"/>
          </p:nvPr>
        </p:nvSpPr>
        <p:spPr>
          <a:xfrm>
            <a:off x="971625" y="192075"/>
            <a:ext cx="7429500" cy="686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Pure Pursuit Simulation Comparison with Author’s Results:</a:t>
            </a:r>
            <a:endParaRPr sz="1600"/>
          </a:p>
        </p:txBody>
      </p:sp>
      <p:sp>
        <p:nvSpPr>
          <p:cNvPr id="354" name="Google Shape;354;p24"/>
          <p:cNvSpPr txBox="1"/>
          <p:nvPr/>
        </p:nvSpPr>
        <p:spPr>
          <a:xfrm>
            <a:off x="636875" y="4050525"/>
            <a:ext cx="3019800" cy="3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latin typeface="Proxima Nova"/>
                <a:ea typeface="Proxima Nova"/>
                <a:cs typeface="Proxima Nova"/>
                <a:sym typeface="Proxima Nova"/>
              </a:rPr>
              <a:t>Solution provided by the author in the paper</a:t>
            </a:r>
            <a:endParaRPr b="1">
              <a:latin typeface="Nunito"/>
              <a:ea typeface="Nunito"/>
              <a:cs typeface="Nunito"/>
              <a:sym typeface="Nunito"/>
            </a:endParaRPr>
          </a:p>
        </p:txBody>
      </p:sp>
      <p:sp>
        <p:nvSpPr>
          <p:cNvPr id="355" name="Google Shape;355;p24"/>
          <p:cNvSpPr txBox="1"/>
          <p:nvPr/>
        </p:nvSpPr>
        <p:spPr>
          <a:xfrm>
            <a:off x="5241700" y="4213650"/>
            <a:ext cx="2173500" cy="3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latin typeface="Proxima Nova"/>
                <a:ea typeface="Proxima Nova"/>
                <a:cs typeface="Proxima Nova"/>
                <a:sym typeface="Proxima Nova"/>
              </a:rPr>
              <a:t>Simulation results of our code</a:t>
            </a:r>
            <a:endParaRPr b="1">
              <a:latin typeface="Nunito"/>
              <a:ea typeface="Nunito"/>
              <a:cs typeface="Nunito"/>
              <a:sym typeface="Nunito"/>
            </a:endParaRPr>
          </a:p>
        </p:txBody>
      </p:sp>
      <p:pic>
        <p:nvPicPr>
          <p:cNvPr id="356" name="Google Shape;356;p24"/>
          <p:cNvPicPr preferRelativeResize="0"/>
          <p:nvPr/>
        </p:nvPicPr>
        <p:blipFill>
          <a:blip r:embed="rId3">
            <a:alphaModFix/>
          </a:blip>
          <a:stretch>
            <a:fillRect/>
          </a:stretch>
        </p:blipFill>
        <p:spPr>
          <a:xfrm>
            <a:off x="668325" y="1254925"/>
            <a:ext cx="2956900" cy="2633650"/>
          </a:xfrm>
          <a:prstGeom prst="rect">
            <a:avLst/>
          </a:prstGeom>
          <a:noFill/>
          <a:ln>
            <a:noFill/>
          </a:ln>
        </p:spPr>
      </p:pic>
      <p:pic>
        <p:nvPicPr>
          <p:cNvPr id="357" name="Google Shape;357;p24"/>
          <p:cNvPicPr preferRelativeResize="0"/>
          <p:nvPr/>
        </p:nvPicPr>
        <p:blipFill>
          <a:blip r:embed="rId4">
            <a:alphaModFix/>
          </a:blip>
          <a:stretch>
            <a:fillRect/>
          </a:stretch>
        </p:blipFill>
        <p:spPr>
          <a:xfrm>
            <a:off x="4014775" y="1111150"/>
            <a:ext cx="4627348" cy="2870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5"/>
          <p:cNvSpPr txBox="1"/>
          <p:nvPr>
            <p:ph idx="4294967295" type="title"/>
          </p:nvPr>
        </p:nvSpPr>
        <p:spPr>
          <a:xfrm>
            <a:off x="971625" y="192075"/>
            <a:ext cx="7429500" cy="686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Pure Pursuit Simulation Comparison with Author’s Results:</a:t>
            </a:r>
            <a:endParaRPr/>
          </a:p>
        </p:txBody>
      </p:sp>
      <p:sp>
        <p:nvSpPr>
          <p:cNvPr id="363" name="Google Shape;363;p25"/>
          <p:cNvSpPr txBox="1"/>
          <p:nvPr>
            <p:ph idx="4294967295" type="body"/>
          </p:nvPr>
        </p:nvSpPr>
        <p:spPr>
          <a:xfrm>
            <a:off x="925950" y="1383150"/>
            <a:ext cx="7207200" cy="1263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Proxima Nova"/>
              <a:buChar char="●"/>
            </a:pPr>
            <a:r>
              <a:rPr lang="en" sz="1200">
                <a:solidFill>
                  <a:srgbClr val="000000"/>
                </a:solidFill>
                <a:latin typeface="Proxima Nova"/>
                <a:ea typeface="Proxima Nova"/>
                <a:cs typeface="Proxima Nova"/>
                <a:sym typeface="Proxima Nova"/>
              </a:rPr>
              <a:t>The trajectories simulated by us exactly match the results of the given paper.</a:t>
            </a:r>
            <a:endParaRPr sz="1200">
              <a:solidFill>
                <a:srgbClr val="000000"/>
              </a:solidFill>
              <a:latin typeface="Proxima Nova"/>
              <a:ea typeface="Proxima Nova"/>
              <a:cs typeface="Proxima Nova"/>
              <a:sym typeface="Proxima Nova"/>
            </a:endParaRPr>
          </a:p>
          <a:p>
            <a:pPr indent="-304800" lvl="0" marL="457200" rtl="0" algn="l">
              <a:spcBef>
                <a:spcPts val="0"/>
              </a:spcBef>
              <a:spcAft>
                <a:spcPts val="0"/>
              </a:spcAft>
              <a:buClr>
                <a:srgbClr val="000000"/>
              </a:buClr>
              <a:buSzPts val="1200"/>
              <a:buFont typeface="Proxima Nova"/>
              <a:buChar char="●"/>
            </a:pPr>
            <a:r>
              <a:rPr lang="en" sz="1200">
                <a:solidFill>
                  <a:srgbClr val="000000"/>
                </a:solidFill>
                <a:latin typeface="Proxima Nova"/>
                <a:ea typeface="Proxima Nova"/>
                <a:cs typeface="Proxima Nova"/>
                <a:sym typeface="Proxima Nova"/>
              </a:rPr>
              <a:t>Pure pursuit is likely to cause offset errors in curved trajectories</a:t>
            </a:r>
            <a:endParaRPr sz="1200">
              <a:solidFill>
                <a:srgbClr val="000000"/>
              </a:solidFill>
              <a:latin typeface="Proxima Nova"/>
              <a:ea typeface="Proxima Nova"/>
              <a:cs typeface="Proxima Nova"/>
              <a:sym typeface="Proxima Nova"/>
            </a:endParaRPr>
          </a:p>
          <a:p>
            <a:pPr indent="-304800" lvl="0" marL="457200" rtl="0" algn="l">
              <a:spcBef>
                <a:spcPts val="0"/>
              </a:spcBef>
              <a:spcAft>
                <a:spcPts val="0"/>
              </a:spcAft>
              <a:buClr>
                <a:srgbClr val="000000"/>
              </a:buClr>
              <a:buSzPts val="1200"/>
              <a:buFont typeface="Proxima Nova"/>
              <a:buChar char="●"/>
            </a:pPr>
            <a:r>
              <a:rPr lang="en" sz="1200">
                <a:solidFill>
                  <a:srgbClr val="000000"/>
                </a:solidFill>
                <a:latin typeface="Proxima Nova"/>
                <a:ea typeface="Proxima Nova"/>
                <a:cs typeface="Proxima Nova"/>
                <a:sym typeface="Proxima Nova"/>
              </a:rPr>
              <a:t>Previous slides clearly shows results of simulated trajectories in the paper and compares it with trajectories simulated by us</a:t>
            </a:r>
            <a:endParaRPr>
              <a:solidFill>
                <a:srgbClr val="000000"/>
              </a:solidFill>
              <a:latin typeface="Proxima Nova"/>
              <a:ea typeface="Proxima Nova"/>
              <a:cs typeface="Proxima Nova"/>
              <a:sym typeface="Proxima Nova"/>
            </a:endParaRPr>
          </a:p>
        </p:txBody>
      </p:sp>
      <p:pic>
        <p:nvPicPr>
          <p:cNvPr id="364" name="Google Shape;364;p25"/>
          <p:cNvPicPr preferRelativeResize="0"/>
          <p:nvPr/>
        </p:nvPicPr>
        <p:blipFill>
          <a:blip r:embed="rId3">
            <a:alphaModFix/>
          </a:blip>
          <a:stretch>
            <a:fillRect/>
          </a:stretch>
        </p:blipFill>
        <p:spPr>
          <a:xfrm>
            <a:off x="1341825" y="2456250"/>
            <a:ext cx="2848000" cy="2493050"/>
          </a:xfrm>
          <a:prstGeom prst="rect">
            <a:avLst/>
          </a:prstGeom>
          <a:noFill/>
          <a:ln>
            <a:noFill/>
          </a:ln>
        </p:spPr>
      </p:pic>
      <p:pic>
        <p:nvPicPr>
          <p:cNvPr id="365" name="Google Shape;365;p25"/>
          <p:cNvPicPr preferRelativeResize="0"/>
          <p:nvPr/>
        </p:nvPicPr>
        <p:blipFill>
          <a:blip r:embed="rId4">
            <a:alphaModFix/>
          </a:blip>
          <a:stretch>
            <a:fillRect/>
          </a:stretch>
        </p:blipFill>
        <p:spPr>
          <a:xfrm>
            <a:off x="5093900" y="2456250"/>
            <a:ext cx="2656150" cy="2365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Deviated Pursuit:</a:t>
            </a:r>
            <a:endParaRPr/>
          </a:p>
        </p:txBody>
      </p:sp>
      <p:sp>
        <p:nvSpPr>
          <p:cNvPr id="371" name="Google Shape;371;p26"/>
          <p:cNvSpPr txBox="1"/>
          <p:nvPr>
            <p:ph idx="1" type="body"/>
          </p:nvPr>
        </p:nvSpPr>
        <p:spPr>
          <a:xfrm>
            <a:off x="356025" y="2191050"/>
            <a:ext cx="7567200" cy="33123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Guidance Law:</a:t>
            </a:r>
            <a:endParaRPr>
              <a:solidFill>
                <a:srgbClr val="000000"/>
              </a:solidFill>
              <a:latin typeface="Proxima Nova"/>
              <a:ea typeface="Proxima Nova"/>
              <a:cs typeface="Proxima Nova"/>
              <a:sym typeface="Proxima Nova"/>
            </a:endParaRPr>
          </a:p>
          <a:p>
            <a:pPr indent="0" lvl="0" marL="457200" rtl="0" algn="l">
              <a:lnSpc>
                <a:spcPct val="150000"/>
              </a:lnSpc>
              <a:spcBef>
                <a:spcPts val="1600"/>
              </a:spcBef>
              <a:spcAft>
                <a:spcPts val="0"/>
              </a:spcAft>
              <a:buNone/>
            </a:pPr>
            <a:r>
              <a:t/>
            </a:r>
            <a:endParaRPr>
              <a:solidFill>
                <a:srgbClr val="000000"/>
              </a:solidFill>
              <a:latin typeface="Proxima Nova"/>
              <a:ea typeface="Proxima Nova"/>
              <a:cs typeface="Proxima Nova"/>
              <a:sym typeface="Proxima Nova"/>
            </a:endParaRPr>
          </a:p>
          <a:p>
            <a:pPr indent="-311150" lvl="0" marL="457200" rtl="0" algn="l">
              <a:spcBef>
                <a:spcPts val="160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The simulations were performed on Python for an arbitrary convoy with n robots and a fixed distance between each robot and the link to the code folder can be found </a:t>
            </a:r>
            <a:r>
              <a:rPr lang="en" u="sng">
                <a:solidFill>
                  <a:srgbClr val="1155CC"/>
                </a:solidFill>
                <a:latin typeface="Proxima Nova"/>
                <a:ea typeface="Proxima Nova"/>
                <a:cs typeface="Proxima Nova"/>
                <a:sym typeface="Proxima Nova"/>
                <a:hlinkClick r:id="rId3">
                  <a:extLst>
                    <a:ext uri="{A12FA001-AC4F-418D-AE19-62706E023703}">
                      <ahyp:hlinkClr val="tx"/>
                    </a:ext>
                  </a:extLst>
                </a:hlinkClick>
              </a:rPr>
              <a:t>here</a:t>
            </a:r>
            <a:r>
              <a:rPr lang="en">
                <a:solidFill>
                  <a:srgbClr val="000000"/>
                </a:solidFill>
                <a:latin typeface="Proxima Nova"/>
                <a:ea typeface="Proxima Nova"/>
                <a:cs typeface="Proxima Nova"/>
                <a:sym typeface="Proxima Nova"/>
              </a:rPr>
              <a:t>.</a:t>
            </a:r>
            <a:endParaRPr>
              <a:solidFill>
                <a:srgbClr val="000000"/>
              </a:solidFill>
              <a:latin typeface="Proxima Nova"/>
              <a:ea typeface="Proxima Nova"/>
              <a:cs typeface="Proxima Nova"/>
              <a:sym typeface="Proxima Nova"/>
            </a:endParaRPr>
          </a:p>
          <a:p>
            <a:pPr indent="-311150" lvl="0" marL="457200" rtl="0" algn="l">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The simulations were generated as videos and the link to the folder containing them can be found </a:t>
            </a:r>
            <a:r>
              <a:rPr lang="en" u="sng">
                <a:solidFill>
                  <a:srgbClr val="1155CC"/>
                </a:solidFill>
                <a:latin typeface="Proxima Nova"/>
                <a:ea typeface="Proxima Nova"/>
                <a:cs typeface="Proxima Nova"/>
                <a:sym typeface="Proxima Nova"/>
                <a:hlinkClick r:id="rId4">
                  <a:extLst>
                    <a:ext uri="{A12FA001-AC4F-418D-AE19-62706E023703}">
                      <ahyp:hlinkClr val="tx"/>
                    </a:ext>
                  </a:extLst>
                </a:hlinkClick>
              </a:rPr>
              <a:t>here</a:t>
            </a:r>
            <a:r>
              <a:rPr lang="en">
                <a:solidFill>
                  <a:srgbClr val="000000"/>
                </a:solidFill>
                <a:latin typeface="Proxima Nova"/>
                <a:ea typeface="Proxima Nova"/>
                <a:cs typeface="Proxima Nova"/>
                <a:sym typeface="Proxima Nova"/>
              </a:rPr>
              <a:t>.</a:t>
            </a:r>
            <a:endParaRPr>
              <a:solidFill>
                <a:srgbClr val="000000"/>
              </a:solidFill>
              <a:latin typeface="Proxima Nova"/>
              <a:ea typeface="Proxima Nova"/>
              <a:cs typeface="Proxima Nova"/>
              <a:sym typeface="Proxima Nova"/>
            </a:endParaRPr>
          </a:p>
        </p:txBody>
      </p:sp>
      <p:pic>
        <p:nvPicPr>
          <p:cNvPr id="372" name="Google Shape;372;p26"/>
          <p:cNvPicPr preferRelativeResize="0"/>
          <p:nvPr/>
        </p:nvPicPr>
        <p:blipFill>
          <a:blip r:embed="rId5">
            <a:alphaModFix/>
          </a:blip>
          <a:stretch>
            <a:fillRect/>
          </a:stretch>
        </p:blipFill>
        <p:spPr>
          <a:xfrm>
            <a:off x="2018525" y="2191038"/>
            <a:ext cx="3448150" cy="761419"/>
          </a:xfrm>
          <a:prstGeom prst="rect">
            <a:avLst/>
          </a:prstGeom>
          <a:noFill/>
          <a:ln>
            <a:noFill/>
          </a:ln>
        </p:spPr>
      </p:pic>
      <p:pic>
        <p:nvPicPr>
          <p:cNvPr id="373" name="Google Shape;373;p26"/>
          <p:cNvPicPr preferRelativeResize="0"/>
          <p:nvPr/>
        </p:nvPicPr>
        <p:blipFill>
          <a:blip r:embed="rId6">
            <a:alphaModFix/>
          </a:blip>
          <a:stretch>
            <a:fillRect/>
          </a:stretch>
        </p:blipFill>
        <p:spPr>
          <a:xfrm>
            <a:off x="5350988" y="2119300"/>
            <a:ext cx="2333625" cy="904875"/>
          </a:xfrm>
          <a:prstGeom prst="rect">
            <a:avLst/>
          </a:prstGeom>
          <a:noFill/>
          <a:ln>
            <a:noFill/>
          </a:ln>
        </p:spPr>
      </p:pic>
      <p:pic>
        <p:nvPicPr>
          <p:cNvPr id="374" name="Google Shape;374;p26"/>
          <p:cNvPicPr preferRelativeResize="0"/>
          <p:nvPr/>
        </p:nvPicPr>
        <p:blipFill>
          <a:blip r:embed="rId7">
            <a:alphaModFix/>
          </a:blip>
          <a:stretch>
            <a:fillRect/>
          </a:stretch>
        </p:blipFill>
        <p:spPr>
          <a:xfrm>
            <a:off x="4793725" y="56525"/>
            <a:ext cx="3448150" cy="1996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7"/>
          <p:cNvSpPr txBox="1"/>
          <p:nvPr>
            <p:ph type="title"/>
          </p:nvPr>
        </p:nvSpPr>
        <p:spPr>
          <a:xfrm>
            <a:off x="1311875" y="1464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Deviated Pursuit Circle Simulation</a:t>
            </a:r>
            <a:endParaRPr/>
          </a:p>
        </p:txBody>
      </p:sp>
      <p:pic>
        <p:nvPicPr>
          <p:cNvPr id="380" name="Google Shape;380;p27"/>
          <p:cNvPicPr preferRelativeResize="0"/>
          <p:nvPr/>
        </p:nvPicPr>
        <p:blipFill>
          <a:blip r:embed="rId3">
            <a:alphaModFix/>
          </a:blip>
          <a:stretch>
            <a:fillRect/>
          </a:stretch>
        </p:blipFill>
        <p:spPr>
          <a:xfrm>
            <a:off x="1516975" y="716738"/>
            <a:ext cx="2752725" cy="2228850"/>
          </a:xfrm>
          <a:prstGeom prst="rect">
            <a:avLst/>
          </a:prstGeom>
          <a:noFill/>
          <a:ln>
            <a:noFill/>
          </a:ln>
        </p:spPr>
      </p:pic>
      <p:pic>
        <p:nvPicPr>
          <p:cNvPr id="381" name="Google Shape;381;p27"/>
          <p:cNvPicPr preferRelativeResize="0"/>
          <p:nvPr/>
        </p:nvPicPr>
        <p:blipFill>
          <a:blip r:embed="rId4">
            <a:alphaModFix/>
          </a:blip>
          <a:stretch>
            <a:fillRect/>
          </a:stretch>
        </p:blipFill>
        <p:spPr>
          <a:xfrm>
            <a:off x="5148825" y="740550"/>
            <a:ext cx="2667000" cy="2181225"/>
          </a:xfrm>
          <a:prstGeom prst="rect">
            <a:avLst/>
          </a:prstGeom>
          <a:noFill/>
          <a:ln>
            <a:noFill/>
          </a:ln>
        </p:spPr>
      </p:pic>
      <p:pic>
        <p:nvPicPr>
          <p:cNvPr id="382" name="Google Shape;382;p27"/>
          <p:cNvPicPr preferRelativeResize="0"/>
          <p:nvPr/>
        </p:nvPicPr>
        <p:blipFill>
          <a:blip r:embed="rId5">
            <a:alphaModFix/>
          </a:blip>
          <a:stretch>
            <a:fillRect/>
          </a:stretch>
        </p:blipFill>
        <p:spPr>
          <a:xfrm>
            <a:off x="1596850" y="2945600"/>
            <a:ext cx="2592954" cy="1893125"/>
          </a:xfrm>
          <a:prstGeom prst="rect">
            <a:avLst/>
          </a:prstGeom>
          <a:noFill/>
          <a:ln>
            <a:noFill/>
          </a:ln>
        </p:spPr>
      </p:pic>
      <p:pic>
        <p:nvPicPr>
          <p:cNvPr id="383" name="Google Shape;383;p27"/>
          <p:cNvPicPr preferRelativeResize="0"/>
          <p:nvPr/>
        </p:nvPicPr>
        <p:blipFill>
          <a:blip r:embed="rId6">
            <a:alphaModFix/>
          </a:blip>
          <a:stretch>
            <a:fillRect/>
          </a:stretch>
        </p:blipFill>
        <p:spPr>
          <a:xfrm>
            <a:off x="5201691" y="2945600"/>
            <a:ext cx="2561270" cy="18931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8"/>
          <p:cNvSpPr txBox="1"/>
          <p:nvPr>
            <p:ph type="title"/>
          </p:nvPr>
        </p:nvSpPr>
        <p:spPr>
          <a:xfrm>
            <a:off x="1368400" y="1464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Deviated Pursuit Sine Simulation</a:t>
            </a:r>
            <a:endParaRPr/>
          </a:p>
        </p:txBody>
      </p:sp>
      <p:pic>
        <p:nvPicPr>
          <p:cNvPr id="389" name="Google Shape;389;p28"/>
          <p:cNvPicPr preferRelativeResize="0"/>
          <p:nvPr/>
        </p:nvPicPr>
        <p:blipFill>
          <a:blip r:embed="rId3">
            <a:alphaModFix/>
          </a:blip>
          <a:stretch>
            <a:fillRect/>
          </a:stretch>
        </p:blipFill>
        <p:spPr>
          <a:xfrm>
            <a:off x="0" y="747824"/>
            <a:ext cx="2882865" cy="2409825"/>
          </a:xfrm>
          <a:prstGeom prst="rect">
            <a:avLst/>
          </a:prstGeom>
          <a:noFill/>
          <a:ln>
            <a:noFill/>
          </a:ln>
        </p:spPr>
      </p:pic>
      <p:pic>
        <p:nvPicPr>
          <p:cNvPr id="390" name="Google Shape;390;p28"/>
          <p:cNvPicPr preferRelativeResize="0"/>
          <p:nvPr/>
        </p:nvPicPr>
        <p:blipFill>
          <a:blip r:embed="rId4">
            <a:alphaModFix/>
          </a:blip>
          <a:stretch>
            <a:fillRect/>
          </a:stretch>
        </p:blipFill>
        <p:spPr>
          <a:xfrm>
            <a:off x="2882875" y="2243838"/>
            <a:ext cx="3064500" cy="2207475"/>
          </a:xfrm>
          <a:prstGeom prst="rect">
            <a:avLst/>
          </a:prstGeom>
          <a:noFill/>
          <a:ln>
            <a:noFill/>
          </a:ln>
        </p:spPr>
      </p:pic>
      <p:pic>
        <p:nvPicPr>
          <p:cNvPr id="391" name="Google Shape;391;p28"/>
          <p:cNvPicPr preferRelativeResize="0"/>
          <p:nvPr/>
        </p:nvPicPr>
        <p:blipFill>
          <a:blip r:embed="rId5">
            <a:alphaModFix/>
          </a:blip>
          <a:stretch>
            <a:fillRect/>
          </a:stretch>
        </p:blipFill>
        <p:spPr>
          <a:xfrm>
            <a:off x="5870200" y="808712"/>
            <a:ext cx="3273800" cy="2288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9"/>
          <p:cNvSpPr txBox="1"/>
          <p:nvPr>
            <p:ph type="title"/>
          </p:nvPr>
        </p:nvSpPr>
        <p:spPr>
          <a:xfrm>
            <a:off x="1368400" y="1464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Deviated Pursuit Spiral Simulation</a:t>
            </a:r>
            <a:endParaRPr/>
          </a:p>
        </p:txBody>
      </p:sp>
      <p:pic>
        <p:nvPicPr>
          <p:cNvPr id="397" name="Google Shape;397;p29"/>
          <p:cNvPicPr preferRelativeResize="0"/>
          <p:nvPr/>
        </p:nvPicPr>
        <p:blipFill>
          <a:blip r:embed="rId3">
            <a:alphaModFix/>
          </a:blip>
          <a:stretch>
            <a:fillRect/>
          </a:stretch>
        </p:blipFill>
        <p:spPr>
          <a:xfrm>
            <a:off x="1368400" y="1145700"/>
            <a:ext cx="3327750" cy="3655850"/>
          </a:xfrm>
          <a:prstGeom prst="rect">
            <a:avLst/>
          </a:prstGeom>
          <a:noFill/>
          <a:ln>
            <a:noFill/>
          </a:ln>
        </p:spPr>
      </p:pic>
      <p:pic>
        <p:nvPicPr>
          <p:cNvPr id="398" name="Google Shape;398;p29"/>
          <p:cNvPicPr preferRelativeResize="0"/>
          <p:nvPr/>
        </p:nvPicPr>
        <p:blipFill>
          <a:blip r:embed="rId4">
            <a:alphaModFix/>
          </a:blip>
          <a:stretch>
            <a:fillRect/>
          </a:stretch>
        </p:blipFill>
        <p:spPr>
          <a:xfrm>
            <a:off x="4888925" y="1145700"/>
            <a:ext cx="3327750" cy="359349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0"/>
          <p:cNvSpPr txBox="1"/>
          <p:nvPr>
            <p:ph type="title"/>
          </p:nvPr>
        </p:nvSpPr>
        <p:spPr>
          <a:xfrm>
            <a:off x="1267475" y="2498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 Graphs for different alpha(deviation) values:</a:t>
            </a:r>
            <a:endParaRPr/>
          </a:p>
        </p:txBody>
      </p:sp>
      <p:pic>
        <p:nvPicPr>
          <p:cNvPr id="404" name="Google Shape;404;p30"/>
          <p:cNvPicPr preferRelativeResize="0"/>
          <p:nvPr/>
        </p:nvPicPr>
        <p:blipFill>
          <a:blip r:embed="rId3">
            <a:alphaModFix/>
          </a:blip>
          <a:stretch>
            <a:fillRect/>
          </a:stretch>
        </p:blipFill>
        <p:spPr>
          <a:xfrm>
            <a:off x="2628813" y="1249175"/>
            <a:ext cx="3770112" cy="1858325"/>
          </a:xfrm>
          <a:prstGeom prst="rect">
            <a:avLst/>
          </a:prstGeom>
          <a:noFill/>
          <a:ln>
            <a:noFill/>
          </a:ln>
        </p:spPr>
      </p:pic>
      <p:pic>
        <p:nvPicPr>
          <p:cNvPr id="405" name="Google Shape;405;p30"/>
          <p:cNvPicPr preferRelativeResize="0"/>
          <p:nvPr/>
        </p:nvPicPr>
        <p:blipFill>
          <a:blip r:embed="rId4">
            <a:alphaModFix/>
          </a:blip>
          <a:stretch>
            <a:fillRect/>
          </a:stretch>
        </p:blipFill>
        <p:spPr>
          <a:xfrm>
            <a:off x="0" y="3130613"/>
            <a:ext cx="3770100" cy="1858312"/>
          </a:xfrm>
          <a:prstGeom prst="rect">
            <a:avLst/>
          </a:prstGeom>
          <a:noFill/>
          <a:ln>
            <a:noFill/>
          </a:ln>
        </p:spPr>
      </p:pic>
      <p:pic>
        <p:nvPicPr>
          <p:cNvPr id="406" name="Google Shape;406;p30"/>
          <p:cNvPicPr preferRelativeResize="0"/>
          <p:nvPr/>
        </p:nvPicPr>
        <p:blipFill>
          <a:blip r:embed="rId5">
            <a:alphaModFix/>
          </a:blip>
          <a:stretch>
            <a:fillRect/>
          </a:stretch>
        </p:blipFill>
        <p:spPr>
          <a:xfrm>
            <a:off x="5092150" y="3107500"/>
            <a:ext cx="3770100" cy="18452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1"/>
          <p:cNvSpPr txBox="1"/>
          <p:nvPr>
            <p:ph type="title"/>
          </p:nvPr>
        </p:nvSpPr>
        <p:spPr>
          <a:xfrm>
            <a:off x="1303800" y="170625"/>
            <a:ext cx="74571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Deviated Pursuit Simulation Observations:</a:t>
            </a:r>
            <a:endParaRPr/>
          </a:p>
        </p:txBody>
      </p:sp>
      <p:sp>
        <p:nvSpPr>
          <p:cNvPr id="412" name="Google Shape;412;p31"/>
          <p:cNvSpPr txBox="1"/>
          <p:nvPr>
            <p:ph idx="1" type="body"/>
          </p:nvPr>
        </p:nvSpPr>
        <p:spPr>
          <a:xfrm>
            <a:off x="132975" y="1469575"/>
            <a:ext cx="6213600" cy="3159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The results observed in our simulations are in line with the paper.</a:t>
            </a:r>
            <a:endParaRPr>
              <a:solidFill>
                <a:srgbClr val="000000"/>
              </a:solidFill>
              <a:latin typeface="Proxima Nova"/>
              <a:ea typeface="Proxima Nova"/>
              <a:cs typeface="Proxima Nova"/>
              <a:sym typeface="Proxima Nova"/>
            </a:endParaRPr>
          </a:p>
          <a:p>
            <a:pPr indent="-311150" lvl="0" marL="457200" rtl="0" algn="l">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For the circular case we are able to get rid of the error build up by using an appropriate deviation angle of alpha = -3 degrees in our case. This can be clearly seen in comparison with the results for other values of alphas.</a:t>
            </a:r>
            <a:endParaRPr>
              <a:solidFill>
                <a:srgbClr val="000000"/>
              </a:solidFill>
              <a:latin typeface="Proxima Nova"/>
              <a:ea typeface="Proxima Nova"/>
              <a:cs typeface="Proxima Nova"/>
              <a:sym typeface="Proxima Nova"/>
            </a:endParaRPr>
          </a:p>
          <a:p>
            <a:pPr indent="-311150" lvl="0" marL="457200" rtl="0" algn="l">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For the sine case we can divide the simulation space into the maxima and minima regions and the other approximately linear regions. In the linear regions the performance is nearly the same or a little less when compared to velocity pursuit. When it comes to the maxima and minima regions it can be clearly seen that using one value of alpha improves the convoy following performance in one direction of turning while it degrades the performance in the opposite direction of turning.</a:t>
            </a:r>
            <a:endParaRPr>
              <a:latin typeface="Proxima Nova"/>
              <a:ea typeface="Proxima Nova"/>
              <a:cs typeface="Proxima Nova"/>
              <a:sym typeface="Proxima Nova"/>
            </a:endParaRPr>
          </a:p>
        </p:txBody>
      </p:sp>
      <p:pic>
        <p:nvPicPr>
          <p:cNvPr id="413" name="Google Shape;413;p31"/>
          <p:cNvPicPr preferRelativeResize="0"/>
          <p:nvPr/>
        </p:nvPicPr>
        <p:blipFill>
          <a:blip r:embed="rId3">
            <a:alphaModFix/>
          </a:blip>
          <a:stretch>
            <a:fillRect/>
          </a:stretch>
        </p:blipFill>
        <p:spPr>
          <a:xfrm>
            <a:off x="6346575" y="1759225"/>
            <a:ext cx="2738125" cy="22482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Group Members</a:t>
            </a:r>
            <a:endParaRPr sz="4000"/>
          </a:p>
        </p:txBody>
      </p:sp>
      <p:sp>
        <p:nvSpPr>
          <p:cNvPr id="285" name="Google Shape;285;p14"/>
          <p:cNvSpPr txBox="1"/>
          <p:nvPr>
            <p:ph idx="1" type="body"/>
          </p:nvPr>
        </p:nvSpPr>
        <p:spPr>
          <a:xfrm>
            <a:off x="986925" y="1629075"/>
            <a:ext cx="6430500" cy="21738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S Tarun Prasad ME17B114</a:t>
            </a:r>
            <a:endParaRPr sz="2300"/>
          </a:p>
          <a:p>
            <a:pPr indent="-374650" lvl="0" marL="457200" rtl="0" algn="l">
              <a:spcBef>
                <a:spcPts val="0"/>
              </a:spcBef>
              <a:spcAft>
                <a:spcPts val="0"/>
              </a:spcAft>
              <a:buSzPts val="2300"/>
              <a:buChar char="●"/>
            </a:pPr>
            <a:r>
              <a:rPr lang="en" sz="2300"/>
              <a:t>Shreeniwas Mahesh Jagdale ME17B115</a:t>
            </a:r>
            <a:endParaRPr sz="2300"/>
          </a:p>
          <a:p>
            <a:pPr indent="-374650" lvl="0" marL="457200" rtl="0" algn="l">
              <a:spcBef>
                <a:spcPts val="0"/>
              </a:spcBef>
              <a:spcAft>
                <a:spcPts val="0"/>
              </a:spcAft>
              <a:buSzPts val="2300"/>
              <a:buChar char="●"/>
            </a:pPr>
            <a:r>
              <a:rPr lang="en" sz="2300"/>
              <a:t>Vaibhav Shivaji Tarphe ME17B116</a:t>
            </a:r>
            <a:endParaRPr sz="2300"/>
          </a:p>
          <a:p>
            <a:pPr indent="-374650" lvl="0" marL="457200" rtl="0" algn="l">
              <a:spcBef>
                <a:spcPts val="0"/>
              </a:spcBef>
              <a:spcAft>
                <a:spcPts val="0"/>
              </a:spcAft>
              <a:buSzPts val="2300"/>
              <a:buChar char="●"/>
            </a:pPr>
            <a:r>
              <a:rPr lang="en" sz="2300"/>
              <a:t>Sarin Jacob John CH17B069</a:t>
            </a:r>
            <a:endParaRPr sz="2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2"/>
          <p:cNvSpPr txBox="1"/>
          <p:nvPr>
            <p:ph type="title"/>
          </p:nvPr>
        </p:nvSpPr>
        <p:spPr>
          <a:xfrm>
            <a:off x="1303800" y="170625"/>
            <a:ext cx="74571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Deviated Pursuit Simulation Observations:</a:t>
            </a:r>
            <a:endParaRPr/>
          </a:p>
        </p:txBody>
      </p:sp>
      <p:sp>
        <p:nvSpPr>
          <p:cNvPr id="419" name="Google Shape;419;p32"/>
          <p:cNvSpPr txBox="1"/>
          <p:nvPr>
            <p:ph idx="1" type="body"/>
          </p:nvPr>
        </p:nvSpPr>
        <p:spPr>
          <a:xfrm>
            <a:off x="1303800" y="1372675"/>
            <a:ext cx="7030500" cy="3159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This clearly shows that there is no improvement in the performance over pure pursuit for a sine trajectory and also that a single deviation angle parameter works beneficially only when the trajectory is turning in one specific direction alone and is </a:t>
            </a:r>
            <a:r>
              <a:rPr lang="en">
                <a:solidFill>
                  <a:srgbClr val="000000"/>
                </a:solidFill>
                <a:latin typeface="Proxima Nova"/>
                <a:ea typeface="Proxima Nova"/>
                <a:cs typeface="Proxima Nova"/>
                <a:sym typeface="Proxima Nova"/>
              </a:rPr>
              <a:t>detrimental</a:t>
            </a:r>
            <a:r>
              <a:rPr lang="en">
                <a:solidFill>
                  <a:srgbClr val="000000"/>
                </a:solidFill>
                <a:latin typeface="Proxima Nova"/>
                <a:ea typeface="Proxima Nova"/>
                <a:cs typeface="Proxima Nova"/>
                <a:sym typeface="Proxima Nova"/>
              </a:rPr>
              <a:t> in the other direction.</a:t>
            </a:r>
            <a:endParaRPr>
              <a:solidFill>
                <a:srgbClr val="000000"/>
              </a:solidFill>
              <a:latin typeface="Proxima Nova"/>
              <a:ea typeface="Proxima Nova"/>
              <a:cs typeface="Proxima Nova"/>
              <a:sym typeface="Proxima Nova"/>
            </a:endParaRPr>
          </a:p>
          <a:p>
            <a:pPr indent="-311150" lvl="0" marL="457200" rtl="0" algn="l">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In the spiral case it can be clearly seen that the deviation from leader trajectory can be minimised using appropriate alphas.</a:t>
            </a:r>
            <a:endParaRPr>
              <a:solidFill>
                <a:srgbClr val="000000"/>
              </a:solidFill>
              <a:latin typeface="Proxima Nova"/>
              <a:ea typeface="Proxima Nova"/>
              <a:cs typeface="Proxima Nova"/>
              <a:sym typeface="Proxima Nova"/>
            </a:endParaRPr>
          </a:p>
          <a:p>
            <a:pPr indent="-311150" lvl="0" marL="457200" rtl="0" algn="l">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The convoy behaves erratically during the initial part of the spiral trajectory as the scale of the trajectory is much smaller when compared to the convoy scale.</a:t>
            </a:r>
            <a:endParaRPr>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a:solidFill>
                  <a:srgbClr val="000000"/>
                </a:solidFill>
                <a:latin typeface="Proxima Nova"/>
                <a:ea typeface="Proxima Nova"/>
                <a:cs typeface="Proxima Nova"/>
                <a:sym typeface="Proxima Nova"/>
              </a:rPr>
              <a:t>The error graphs clearly indicate the unsymmetric performance of deviation algorithms.</a:t>
            </a:r>
            <a:endParaRPr sz="1500">
              <a:solidFill>
                <a:srgbClr val="000000"/>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3"/>
          <p:cNvSpPr txBox="1"/>
          <p:nvPr>
            <p:ph type="title"/>
          </p:nvPr>
        </p:nvSpPr>
        <p:spPr>
          <a:xfrm>
            <a:off x="1303800" y="598575"/>
            <a:ext cx="70305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Proportional Navigation</a:t>
            </a:r>
            <a:endParaRPr/>
          </a:p>
        </p:txBody>
      </p:sp>
      <p:sp>
        <p:nvSpPr>
          <p:cNvPr id="425" name="Google Shape;425;p33"/>
          <p:cNvSpPr txBox="1"/>
          <p:nvPr>
            <p:ph idx="1" type="body"/>
          </p:nvPr>
        </p:nvSpPr>
        <p:spPr>
          <a:xfrm>
            <a:off x="601950" y="1418550"/>
            <a:ext cx="7820100" cy="34140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Font typeface="Proxima Nova"/>
              <a:buChar char="●"/>
            </a:pPr>
            <a:r>
              <a:rPr lang="en" sz="1500">
                <a:solidFill>
                  <a:srgbClr val="000000"/>
                </a:solidFill>
                <a:latin typeface="Proxima Nova"/>
                <a:ea typeface="Proxima Nova"/>
                <a:cs typeface="Proxima Nova"/>
                <a:sym typeface="Proxima Nova"/>
              </a:rPr>
              <a:t>The relation satisfied is:</a:t>
            </a:r>
            <a:endParaRPr sz="1500">
              <a:solidFill>
                <a:srgbClr val="000000"/>
              </a:solidFill>
              <a:latin typeface="Proxima Nova"/>
              <a:ea typeface="Proxima Nova"/>
              <a:cs typeface="Proxima Nova"/>
              <a:sym typeface="Proxima Nova"/>
            </a:endParaRPr>
          </a:p>
          <a:p>
            <a:pPr indent="-311150" lvl="0" marL="457200" rtl="0" algn="l">
              <a:lnSpc>
                <a:spcPct val="150000"/>
              </a:lnSpc>
              <a:spcBef>
                <a:spcPts val="0"/>
              </a:spcBef>
              <a:spcAft>
                <a:spcPts val="0"/>
              </a:spcAft>
              <a:buSzPts val="1300"/>
              <a:buFont typeface="Proxima Nova"/>
              <a:buChar char="●"/>
            </a:pPr>
            <a:r>
              <a:rPr lang="en" sz="1500">
                <a:solidFill>
                  <a:srgbClr val="000000"/>
                </a:solidFill>
                <a:latin typeface="Proxima Nova"/>
                <a:ea typeface="Proxima Nova"/>
                <a:cs typeface="Proxima Nova"/>
                <a:sym typeface="Proxima Nova"/>
              </a:rPr>
              <a:t>The PN guidance is defined by the system:</a:t>
            </a:r>
            <a:endParaRPr sz="1500">
              <a:solidFill>
                <a:srgbClr val="000000"/>
              </a:solidFill>
              <a:latin typeface="Proxima Nova"/>
              <a:ea typeface="Proxima Nova"/>
              <a:cs typeface="Proxima Nova"/>
              <a:sym typeface="Proxima Nova"/>
            </a:endParaRPr>
          </a:p>
          <a:p>
            <a:pPr indent="0" lvl="0" marL="457200" rtl="0" algn="l">
              <a:lnSpc>
                <a:spcPct val="150000"/>
              </a:lnSpc>
              <a:spcBef>
                <a:spcPts val="1600"/>
              </a:spcBef>
              <a:spcAft>
                <a:spcPts val="0"/>
              </a:spcAft>
              <a:buNone/>
            </a:pPr>
            <a:r>
              <a:t/>
            </a:r>
            <a:endParaRPr sz="1500">
              <a:solidFill>
                <a:srgbClr val="000000"/>
              </a:solidFill>
              <a:latin typeface="Proxima Nova"/>
              <a:ea typeface="Proxima Nova"/>
              <a:cs typeface="Proxima Nova"/>
              <a:sym typeface="Proxima Nova"/>
            </a:endParaRPr>
          </a:p>
          <a:p>
            <a:pPr indent="-311150" lvl="0" marL="457200" rtl="0" algn="l">
              <a:lnSpc>
                <a:spcPct val="150000"/>
              </a:lnSpc>
              <a:spcBef>
                <a:spcPts val="0"/>
              </a:spcBef>
              <a:spcAft>
                <a:spcPts val="0"/>
              </a:spcAft>
              <a:buSzPts val="1300"/>
              <a:buFont typeface="Proxima Nova"/>
              <a:buChar char="●"/>
            </a:pPr>
            <a:r>
              <a:rPr lang="en" sz="1500">
                <a:solidFill>
                  <a:srgbClr val="000000"/>
                </a:solidFill>
                <a:latin typeface="Proxima Nova"/>
                <a:ea typeface="Proxima Nova"/>
                <a:cs typeface="Proxima Nova"/>
                <a:sym typeface="Proxima Nova"/>
              </a:rPr>
              <a:t>This system gives the kinematic equations as:</a:t>
            </a:r>
            <a:endParaRPr sz="1500">
              <a:solidFill>
                <a:srgbClr val="000000"/>
              </a:solidFill>
              <a:latin typeface="Proxima Nova"/>
              <a:ea typeface="Proxima Nova"/>
              <a:cs typeface="Proxima Nova"/>
              <a:sym typeface="Proxima Nova"/>
            </a:endParaRPr>
          </a:p>
          <a:p>
            <a:pPr indent="0" lvl="0" marL="457200" rtl="0" algn="l">
              <a:lnSpc>
                <a:spcPct val="150000"/>
              </a:lnSpc>
              <a:spcBef>
                <a:spcPts val="0"/>
              </a:spcBef>
              <a:spcAft>
                <a:spcPts val="0"/>
              </a:spcAft>
              <a:buNone/>
            </a:pPr>
            <a:r>
              <a:rPr lang="en" sz="1500">
                <a:solidFill>
                  <a:srgbClr val="000000"/>
                </a:solidFill>
                <a:latin typeface="Proxima Nova"/>
                <a:ea typeface="Proxima Nova"/>
                <a:cs typeface="Proxima Nova"/>
                <a:sym typeface="Proxima Nova"/>
              </a:rPr>
              <a:t> </a:t>
            </a:r>
            <a:endParaRPr sz="1500">
              <a:solidFill>
                <a:srgbClr val="000000"/>
              </a:solidFill>
              <a:latin typeface="Proxima Nova"/>
              <a:ea typeface="Proxima Nova"/>
              <a:cs typeface="Proxima Nova"/>
              <a:sym typeface="Proxima Nova"/>
            </a:endParaRPr>
          </a:p>
          <a:p>
            <a:pPr indent="-311150" lvl="0" marL="457200" rtl="0" algn="l">
              <a:lnSpc>
                <a:spcPct val="150000"/>
              </a:lnSpc>
              <a:spcBef>
                <a:spcPts val="1600"/>
              </a:spcBef>
              <a:spcAft>
                <a:spcPts val="0"/>
              </a:spcAft>
              <a:buSzPts val="1300"/>
              <a:buFont typeface="Proxima Nova"/>
              <a:buChar char="●"/>
            </a:pPr>
            <a:r>
              <a:rPr lang="en" sz="1500">
                <a:solidFill>
                  <a:srgbClr val="000000"/>
                </a:solidFill>
                <a:latin typeface="Proxima Nova"/>
                <a:ea typeface="Proxima Nova"/>
                <a:cs typeface="Proxima Nova"/>
                <a:sym typeface="Proxima Nova"/>
              </a:rPr>
              <a:t>Finally, adding the constant clearance condition gives our PN formulation as:</a:t>
            </a:r>
            <a:endParaRPr sz="1500">
              <a:solidFill>
                <a:srgbClr val="000000"/>
              </a:solidFill>
              <a:latin typeface="Proxima Nova"/>
              <a:ea typeface="Proxima Nova"/>
              <a:cs typeface="Proxima Nova"/>
              <a:sym typeface="Proxima Nova"/>
            </a:endParaRPr>
          </a:p>
          <a:p>
            <a:pPr indent="0" lvl="0" marL="0" rtl="0" algn="l">
              <a:lnSpc>
                <a:spcPct val="150000"/>
              </a:lnSpc>
              <a:spcBef>
                <a:spcPts val="1600"/>
              </a:spcBef>
              <a:spcAft>
                <a:spcPts val="1600"/>
              </a:spcAft>
              <a:buNone/>
            </a:pPr>
            <a:r>
              <a:t/>
            </a:r>
            <a:endParaRPr sz="1500">
              <a:solidFill>
                <a:srgbClr val="000000"/>
              </a:solidFill>
              <a:latin typeface="Proxima Nova"/>
              <a:ea typeface="Proxima Nova"/>
              <a:cs typeface="Proxima Nova"/>
              <a:sym typeface="Proxima Nova"/>
            </a:endParaRPr>
          </a:p>
        </p:txBody>
      </p:sp>
      <p:pic>
        <p:nvPicPr>
          <p:cNvPr id="426" name="Google Shape;426;p33"/>
          <p:cNvPicPr preferRelativeResize="0"/>
          <p:nvPr/>
        </p:nvPicPr>
        <p:blipFill>
          <a:blip r:embed="rId3">
            <a:alphaModFix/>
          </a:blip>
          <a:stretch>
            <a:fillRect/>
          </a:stretch>
        </p:blipFill>
        <p:spPr>
          <a:xfrm>
            <a:off x="3231424" y="1442625"/>
            <a:ext cx="1468575" cy="358000"/>
          </a:xfrm>
          <a:prstGeom prst="rect">
            <a:avLst/>
          </a:prstGeom>
          <a:noFill/>
          <a:ln>
            <a:noFill/>
          </a:ln>
        </p:spPr>
      </p:pic>
      <p:pic>
        <p:nvPicPr>
          <p:cNvPr id="427" name="Google Shape;427;p33"/>
          <p:cNvPicPr preferRelativeResize="0"/>
          <p:nvPr/>
        </p:nvPicPr>
        <p:blipFill rotWithShape="1">
          <a:blip r:embed="rId4">
            <a:alphaModFix/>
          </a:blip>
          <a:srcRect b="0" l="7441" r="0" t="0"/>
          <a:stretch/>
        </p:blipFill>
        <p:spPr>
          <a:xfrm>
            <a:off x="3846563" y="2060275"/>
            <a:ext cx="1330874" cy="584400"/>
          </a:xfrm>
          <a:prstGeom prst="rect">
            <a:avLst/>
          </a:prstGeom>
          <a:noFill/>
          <a:ln>
            <a:noFill/>
          </a:ln>
        </p:spPr>
      </p:pic>
      <p:pic>
        <p:nvPicPr>
          <p:cNvPr id="428" name="Google Shape;428;p33"/>
          <p:cNvPicPr preferRelativeResize="0"/>
          <p:nvPr/>
        </p:nvPicPr>
        <p:blipFill rotWithShape="1">
          <a:blip r:embed="rId5">
            <a:alphaModFix/>
          </a:blip>
          <a:srcRect b="0" l="0" r="0" t="0"/>
          <a:stretch/>
        </p:blipFill>
        <p:spPr>
          <a:xfrm>
            <a:off x="2871250" y="2978575"/>
            <a:ext cx="3401501" cy="649750"/>
          </a:xfrm>
          <a:prstGeom prst="rect">
            <a:avLst/>
          </a:prstGeom>
          <a:noFill/>
          <a:ln>
            <a:noFill/>
          </a:ln>
        </p:spPr>
      </p:pic>
      <p:pic>
        <p:nvPicPr>
          <p:cNvPr id="429" name="Google Shape;429;p33"/>
          <p:cNvPicPr preferRelativeResize="0"/>
          <p:nvPr/>
        </p:nvPicPr>
        <p:blipFill>
          <a:blip r:embed="rId6">
            <a:alphaModFix/>
          </a:blip>
          <a:stretch>
            <a:fillRect/>
          </a:stretch>
        </p:blipFill>
        <p:spPr>
          <a:xfrm>
            <a:off x="3231437" y="3962225"/>
            <a:ext cx="2681114" cy="58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of PN for Circular Trajectory</a:t>
            </a:r>
            <a:endParaRPr/>
          </a:p>
        </p:txBody>
      </p:sp>
      <p:pic>
        <p:nvPicPr>
          <p:cNvPr id="435" name="Google Shape;435;p34"/>
          <p:cNvPicPr preferRelativeResize="0"/>
          <p:nvPr/>
        </p:nvPicPr>
        <p:blipFill>
          <a:blip r:embed="rId3">
            <a:alphaModFix/>
          </a:blip>
          <a:stretch>
            <a:fillRect/>
          </a:stretch>
        </p:blipFill>
        <p:spPr>
          <a:xfrm>
            <a:off x="2320375" y="1299100"/>
            <a:ext cx="4503241" cy="3673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5"/>
          <p:cNvSpPr txBox="1"/>
          <p:nvPr>
            <p:ph type="title"/>
          </p:nvPr>
        </p:nvSpPr>
        <p:spPr>
          <a:xfrm>
            <a:off x="1303800" y="598575"/>
            <a:ext cx="76230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of PN for Sinusoidal Trajectory</a:t>
            </a:r>
            <a:endParaRPr/>
          </a:p>
        </p:txBody>
      </p:sp>
      <p:pic>
        <p:nvPicPr>
          <p:cNvPr id="441" name="Google Shape;441;p35"/>
          <p:cNvPicPr preferRelativeResize="0"/>
          <p:nvPr/>
        </p:nvPicPr>
        <p:blipFill>
          <a:blip r:embed="rId3">
            <a:alphaModFix/>
          </a:blip>
          <a:stretch>
            <a:fillRect/>
          </a:stretch>
        </p:blipFill>
        <p:spPr>
          <a:xfrm>
            <a:off x="2404662" y="1339200"/>
            <a:ext cx="4334675" cy="3563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6"/>
          <p:cNvSpPr txBox="1"/>
          <p:nvPr>
            <p:ph type="title"/>
          </p:nvPr>
        </p:nvSpPr>
        <p:spPr>
          <a:xfrm>
            <a:off x="1223600" y="5204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of PN for Spiral Trajectory</a:t>
            </a:r>
            <a:endParaRPr/>
          </a:p>
        </p:txBody>
      </p:sp>
      <p:pic>
        <p:nvPicPr>
          <p:cNvPr id="447" name="Google Shape;447;p36"/>
          <p:cNvPicPr preferRelativeResize="0"/>
          <p:nvPr/>
        </p:nvPicPr>
        <p:blipFill>
          <a:blip r:embed="rId3">
            <a:alphaModFix/>
          </a:blip>
          <a:stretch>
            <a:fillRect/>
          </a:stretch>
        </p:blipFill>
        <p:spPr>
          <a:xfrm>
            <a:off x="2186750" y="1158750"/>
            <a:ext cx="4770500" cy="3831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7"/>
          <p:cNvSpPr txBox="1"/>
          <p:nvPr>
            <p:ph type="title"/>
          </p:nvPr>
        </p:nvSpPr>
        <p:spPr>
          <a:xfrm>
            <a:off x="1164800" y="4695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Interpretations and Observations</a:t>
            </a:r>
            <a:endParaRPr/>
          </a:p>
        </p:txBody>
      </p:sp>
      <p:sp>
        <p:nvSpPr>
          <p:cNvPr id="453" name="Google Shape;453;p37"/>
          <p:cNvSpPr txBox="1"/>
          <p:nvPr>
            <p:ph idx="1" type="body"/>
          </p:nvPr>
        </p:nvSpPr>
        <p:spPr>
          <a:xfrm>
            <a:off x="1164800" y="1308075"/>
            <a:ext cx="7781700" cy="3341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Proxima Nova"/>
              <a:buChar char="●"/>
            </a:pPr>
            <a:r>
              <a:rPr lang="en" sz="1200">
                <a:solidFill>
                  <a:srgbClr val="000000"/>
                </a:solidFill>
                <a:latin typeface="Proxima Nova"/>
                <a:ea typeface="Proxima Nova"/>
                <a:cs typeface="Proxima Nova"/>
                <a:sym typeface="Proxima Nova"/>
              </a:rPr>
              <a:t>It is noticed that Proportional Navigation is a generalisation of Velocity Pursuit and Deviated Pursuit, </a:t>
            </a:r>
            <a:endParaRPr sz="1200">
              <a:solidFill>
                <a:srgbClr val="000000"/>
              </a:solidFill>
              <a:latin typeface="Proxima Nova"/>
              <a:ea typeface="Proxima Nova"/>
              <a:cs typeface="Proxima Nova"/>
              <a:sym typeface="Proxima Nova"/>
            </a:endParaRPr>
          </a:p>
          <a:p>
            <a:pPr indent="-298450" lvl="1" marL="914400" rtl="0" algn="l">
              <a:spcBef>
                <a:spcPts val="0"/>
              </a:spcBef>
              <a:spcAft>
                <a:spcPts val="0"/>
              </a:spcAft>
              <a:buClr>
                <a:srgbClr val="000000"/>
              </a:buClr>
              <a:buSzPts val="1100"/>
              <a:buFont typeface="Proxima Nova"/>
              <a:buChar char="○"/>
            </a:pPr>
            <a:r>
              <a:rPr lang="en" sz="1200">
                <a:solidFill>
                  <a:srgbClr val="000000"/>
                </a:solidFill>
                <a:latin typeface="Proxima Nova"/>
                <a:ea typeface="Proxima Nova"/>
                <a:cs typeface="Proxima Nova"/>
                <a:sym typeface="Proxima Nova"/>
              </a:rPr>
              <a:t>At K = 1, PN behaves like a PP guidance, </a:t>
            </a:r>
            <a:endParaRPr sz="1200">
              <a:solidFill>
                <a:srgbClr val="000000"/>
              </a:solidFill>
              <a:latin typeface="Proxima Nova"/>
              <a:ea typeface="Proxima Nova"/>
              <a:cs typeface="Proxima Nova"/>
              <a:sym typeface="Proxima Nova"/>
            </a:endParaRPr>
          </a:p>
          <a:p>
            <a:pPr indent="-298450" lvl="1" marL="914400" rtl="0" algn="l">
              <a:spcBef>
                <a:spcPts val="0"/>
              </a:spcBef>
              <a:spcAft>
                <a:spcPts val="0"/>
              </a:spcAft>
              <a:buClr>
                <a:srgbClr val="000000"/>
              </a:buClr>
              <a:buSzPts val="1100"/>
              <a:buFont typeface="Proxima Nova"/>
              <a:buChar char="○"/>
            </a:pPr>
            <a:r>
              <a:rPr lang="en" sz="1200">
                <a:solidFill>
                  <a:srgbClr val="000000"/>
                </a:solidFill>
                <a:latin typeface="Proxima Nova"/>
                <a:ea typeface="Proxima Nova"/>
                <a:cs typeface="Proxima Nova"/>
                <a:sym typeface="Proxima Nova"/>
              </a:rPr>
              <a:t>At higher K, it behaves like a DPP with varying deviation angle.</a:t>
            </a:r>
            <a:endParaRPr sz="1200">
              <a:solidFill>
                <a:srgbClr val="000000"/>
              </a:solidFill>
              <a:latin typeface="Proxima Nova"/>
              <a:ea typeface="Proxima Nova"/>
              <a:cs typeface="Proxima Nova"/>
              <a:sym typeface="Proxima Nova"/>
            </a:endParaRPr>
          </a:p>
          <a:p>
            <a:pPr indent="-298450" lvl="0" marL="457200" rtl="0" algn="l">
              <a:spcBef>
                <a:spcPts val="1000"/>
              </a:spcBef>
              <a:spcAft>
                <a:spcPts val="0"/>
              </a:spcAft>
              <a:buClr>
                <a:srgbClr val="000000"/>
              </a:buClr>
              <a:buSzPts val="1100"/>
              <a:buFont typeface="Proxima Nova"/>
              <a:buChar char="●"/>
            </a:pPr>
            <a:r>
              <a:rPr lang="en" sz="1200">
                <a:solidFill>
                  <a:srgbClr val="000000"/>
                </a:solidFill>
                <a:latin typeface="Proxima Nova"/>
                <a:ea typeface="Proxima Nova"/>
                <a:cs typeface="Proxima Nova"/>
                <a:sym typeface="Proxima Nova"/>
              </a:rPr>
              <a:t>The simulation plots can be interpreted as the thinner lines being regions where PN has properly guided the convoy along the leader’s path, whereas thicker regions are where PN hasn’t been able to guide the convoy accurately along the leader’s path. </a:t>
            </a:r>
            <a:endParaRPr sz="1200">
              <a:solidFill>
                <a:srgbClr val="000000"/>
              </a:solidFill>
              <a:latin typeface="Proxima Nova"/>
              <a:ea typeface="Proxima Nova"/>
              <a:cs typeface="Proxima Nova"/>
              <a:sym typeface="Proxima Nova"/>
            </a:endParaRPr>
          </a:p>
          <a:p>
            <a:pPr indent="-298450" lvl="0" marL="457200" rtl="0" algn="l">
              <a:spcBef>
                <a:spcPts val="1000"/>
              </a:spcBef>
              <a:spcAft>
                <a:spcPts val="0"/>
              </a:spcAft>
              <a:buClr>
                <a:srgbClr val="000000"/>
              </a:buClr>
              <a:buSzPts val="1100"/>
              <a:buFont typeface="Proxima Nova"/>
              <a:buChar char="●"/>
            </a:pPr>
            <a:r>
              <a:rPr lang="en" sz="1200">
                <a:solidFill>
                  <a:srgbClr val="000000"/>
                </a:solidFill>
                <a:latin typeface="Proxima Nova"/>
                <a:ea typeface="Proxima Nova"/>
                <a:cs typeface="Proxima Nova"/>
                <a:sym typeface="Proxima Nova"/>
              </a:rPr>
              <a:t>Good behaviour of the guidance is heavily dependent on the initial conditions such as clearance, navigation constant K, size of path.</a:t>
            </a:r>
            <a:endParaRPr sz="1200">
              <a:solidFill>
                <a:srgbClr val="000000"/>
              </a:solidFill>
              <a:latin typeface="Proxima Nova"/>
              <a:ea typeface="Proxima Nova"/>
              <a:cs typeface="Proxima Nova"/>
              <a:sym typeface="Proxima Nova"/>
            </a:endParaRPr>
          </a:p>
          <a:p>
            <a:pPr indent="-298450" lvl="0" marL="457200" rtl="0" algn="l">
              <a:spcBef>
                <a:spcPts val="1000"/>
              </a:spcBef>
              <a:spcAft>
                <a:spcPts val="0"/>
              </a:spcAft>
              <a:buClr>
                <a:srgbClr val="000000"/>
              </a:buClr>
              <a:buSzPts val="1100"/>
              <a:buFont typeface="Proxima Nova"/>
              <a:buChar char="●"/>
            </a:pPr>
            <a:r>
              <a:rPr lang="en" sz="1200">
                <a:solidFill>
                  <a:srgbClr val="000000"/>
                </a:solidFill>
                <a:latin typeface="Proxima Nova"/>
                <a:ea typeface="Proxima Nova"/>
                <a:cs typeface="Proxima Nova"/>
                <a:sym typeface="Proxima Nova"/>
              </a:rPr>
              <a:t>There is an erratic behaviour in the circle and spiral simulations at a relative angle of </a:t>
            </a:r>
            <a:br>
              <a:rPr lang="en" sz="1200">
                <a:solidFill>
                  <a:srgbClr val="000000"/>
                </a:solidFill>
                <a:latin typeface="Proxima Nova"/>
                <a:ea typeface="Proxima Nova"/>
                <a:cs typeface="Proxima Nova"/>
                <a:sym typeface="Proxima Nova"/>
              </a:rPr>
            </a:br>
            <a:r>
              <a:rPr lang="en" sz="1200">
                <a:solidFill>
                  <a:srgbClr val="000000"/>
                </a:solidFill>
                <a:latin typeface="Proxima Nova"/>
                <a:ea typeface="Proxima Nova"/>
                <a:cs typeface="Proxima Nova"/>
                <a:sym typeface="Proxima Nova"/>
              </a:rPr>
              <a:t>-180 deg ( top part of the plot), which we believe is due to the sudden shift of angle from positive to negative as output from arctan function. </a:t>
            </a:r>
            <a:endParaRPr sz="1200">
              <a:solidFill>
                <a:srgbClr val="000000"/>
              </a:solidFill>
              <a:latin typeface="Proxima Nova"/>
              <a:ea typeface="Proxima Nova"/>
              <a:cs typeface="Proxima Nova"/>
              <a:sym typeface="Proxima Nova"/>
            </a:endParaRPr>
          </a:p>
          <a:p>
            <a:pPr indent="-298450" lvl="0" marL="457200" rtl="0" algn="l">
              <a:spcBef>
                <a:spcPts val="1000"/>
              </a:spcBef>
              <a:spcAft>
                <a:spcPts val="1000"/>
              </a:spcAft>
              <a:buClr>
                <a:srgbClr val="000000"/>
              </a:buClr>
              <a:buSzPts val="1100"/>
              <a:buFont typeface="Proxima Nova"/>
              <a:buChar char="●"/>
            </a:pPr>
            <a:r>
              <a:rPr lang="en" sz="1200">
                <a:solidFill>
                  <a:srgbClr val="000000"/>
                </a:solidFill>
                <a:latin typeface="Proxima Nova"/>
                <a:ea typeface="Proxima Nova"/>
                <a:cs typeface="Proxima Nova"/>
                <a:sym typeface="Proxima Nova"/>
              </a:rPr>
              <a:t>These simulations are not performed explicitly in the paper, thus not giving a benchmark to validate against. However the interpretations made were quite clear when compared with the PP and DPP laws.</a:t>
            </a:r>
            <a:endParaRPr sz="1200">
              <a:solidFill>
                <a:srgbClr val="000000"/>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8"/>
          <p:cNvSpPr txBox="1"/>
          <p:nvPr>
            <p:ph type="title"/>
          </p:nvPr>
        </p:nvSpPr>
        <p:spPr>
          <a:xfrm>
            <a:off x="1317450" y="441000"/>
            <a:ext cx="7489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Improvisation 1</a:t>
            </a:r>
            <a:endParaRPr>
              <a:solidFill>
                <a:srgbClr val="00FFFF"/>
              </a:solidFill>
            </a:endParaRPr>
          </a:p>
          <a:p>
            <a:pPr indent="0" lvl="0" marL="0" rtl="0" algn="l">
              <a:lnSpc>
                <a:spcPct val="115000"/>
              </a:lnSpc>
              <a:spcBef>
                <a:spcPts val="0"/>
              </a:spcBef>
              <a:spcAft>
                <a:spcPts val="0"/>
              </a:spcAft>
              <a:buNone/>
            </a:pPr>
            <a:r>
              <a:rPr lang="en" sz="2200">
                <a:solidFill>
                  <a:srgbClr val="434343"/>
                </a:solidFill>
              </a:rPr>
              <a:t>Deviation Error-Proportional Alpha Deviated Pursuit:</a:t>
            </a:r>
            <a:endParaRPr sz="2200">
              <a:solidFill>
                <a:srgbClr val="434343"/>
              </a:solidFill>
            </a:endParaRPr>
          </a:p>
        </p:txBody>
      </p:sp>
      <p:sp>
        <p:nvSpPr>
          <p:cNvPr id="459" name="Google Shape;459;p38"/>
          <p:cNvSpPr txBox="1"/>
          <p:nvPr>
            <p:ph idx="1" type="body"/>
          </p:nvPr>
        </p:nvSpPr>
        <p:spPr>
          <a:xfrm>
            <a:off x="1317450" y="1487825"/>
            <a:ext cx="7030500" cy="25416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Velocity pursuit works fairly well only for straight line type of trajectories</a:t>
            </a:r>
            <a:endParaRPr>
              <a:solidFill>
                <a:srgbClr val="000000"/>
              </a:solidFill>
              <a:latin typeface="Proxima Nova"/>
              <a:ea typeface="Proxima Nova"/>
              <a:cs typeface="Proxima Nova"/>
              <a:sym typeface="Proxima Nova"/>
            </a:endParaRPr>
          </a:p>
          <a:p>
            <a:pPr indent="-311150" lvl="0" marL="457200" rtl="0" algn="l">
              <a:lnSpc>
                <a:spcPct val="150000"/>
              </a:lnSpc>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Deviated pursuit works well mostly for trajectories which involve a monotonous change of orientation</a:t>
            </a:r>
            <a:endParaRPr>
              <a:solidFill>
                <a:srgbClr val="000000"/>
              </a:solidFill>
              <a:latin typeface="Proxima Nova"/>
              <a:ea typeface="Proxima Nova"/>
              <a:cs typeface="Proxima Nova"/>
              <a:sym typeface="Proxima Nova"/>
            </a:endParaRPr>
          </a:p>
          <a:p>
            <a:pPr indent="-311150" lvl="0" marL="457200" rtl="0" algn="l">
              <a:lnSpc>
                <a:spcPct val="150000"/>
              </a:lnSpc>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A single value of this deviation hyperparameter doesn’t suffice for different types of trajectories or even different directions of change of orientation</a:t>
            </a:r>
            <a:endParaRPr>
              <a:solidFill>
                <a:srgbClr val="000000"/>
              </a:solidFill>
              <a:latin typeface="Proxima Nova"/>
              <a:ea typeface="Proxima Nova"/>
              <a:cs typeface="Proxima Nova"/>
              <a:sym typeface="Proxima Nova"/>
            </a:endParaRPr>
          </a:p>
          <a:p>
            <a:pPr indent="-311150" lvl="0" marL="457200" rtl="0" algn="l">
              <a:lnSpc>
                <a:spcPct val="150000"/>
              </a:lnSpc>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The same issue lies with proportional navigation</a:t>
            </a:r>
            <a:endParaRPr>
              <a:solidFill>
                <a:srgbClr val="000000"/>
              </a:solidFill>
              <a:latin typeface="Proxima Nova"/>
              <a:ea typeface="Proxima Nova"/>
              <a:cs typeface="Proxima Nova"/>
              <a:sym typeface="Proxima Nova"/>
            </a:endParaRPr>
          </a:p>
          <a:p>
            <a:pPr indent="-311150" lvl="0" marL="457200" rtl="0" algn="l">
              <a:lnSpc>
                <a:spcPct val="150000"/>
              </a:lnSpc>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Thus we need to come up with a new type of deviated pursuit which generates the deviation angle as a function of the deviation from the trajectory it is supposed to follow </a:t>
            </a:r>
            <a:r>
              <a:rPr lang="en">
                <a:solidFill>
                  <a:srgbClr val="000000"/>
                </a:solidFill>
                <a:latin typeface="Proxima Nova"/>
                <a:ea typeface="Proxima Nova"/>
                <a:cs typeface="Proxima Nova"/>
                <a:sym typeface="Proxima Nova"/>
              </a:rPr>
              <a:t>in order</a:t>
            </a:r>
            <a:r>
              <a:rPr lang="en">
                <a:solidFill>
                  <a:srgbClr val="000000"/>
                </a:solidFill>
                <a:latin typeface="Proxima Nova"/>
                <a:ea typeface="Proxima Nova"/>
                <a:cs typeface="Proxima Nova"/>
                <a:sym typeface="Proxima Nova"/>
              </a:rPr>
              <a:t> to handle trajectories with non monotonous change of orientation</a:t>
            </a:r>
            <a:endParaRPr>
              <a:solidFill>
                <a:srgbClr val="000000"/>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434343"/>
                </a:solidFill>
              </a:rPr>
              <a:t>Deviation Error-Proportional Alpha Deviated Pursuit - Problem Definition</a:t>
            </a:r>
            <a:endParaRPr sz="2600"/>
          </a:p>
        </p:txBody>
      </p:sp>
      <p:sp>
        <p:nvSpPr>
          <p:cNvPr id="465" name="Google Shape;465;p39"/>
          <p:cNvSpPr txBox="1"/>
          <p:nvPr>
            <p:ph idx="1" type="body"/>
          </p:nvPr>
        </p:nvSpPr>
        <p:spPr>
          <a:xfrm>
            <a:off x="1303800" y="1597875"/>
            <a:ext cx="6947100" cy="27954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Font typeface="Proxima Nova"/>
              <a:buChar char="●"/>
            </a:pPr>
            <a:r>
              <a:rPr lang="en">
                <a:solidFill>
                  <a:srgbClr val="000000"/>
                </a:solidFill>
                <a:latin typeface="Proxima Nova"/>
                <a:ea typeface="Proxima Nova"/>
                <a:cs typeface="Proxima Nova"/>
                <a:sym typeface="Proxima Nova"/>
              </a:rPr>
              <a:t>For a pair of follower and leader robots we define the error as the angle made by the current negative line of sight vector with the vector from the current leader coordinate to its previous coordinate.</a:t>
            </a:r>
            <a:endParaRPr>
              <a:solidFill>
                <a:srgbClr val="000000"/>
              </a:solidFill>
              <a:latin typeface="Proxima Nova"/>
              <a:ea typeface="Proxima Nova"/>
              <a:cs typeface="Proxima Nova"/>
              <a:sym typeface="Proxima Nova"/>
            </a:endParaRPr>
          </a:p>
          <a:p>
            <a:pPr indent="-311150" lvl="0" marL="457200" rtl="0" algn="l">
              <a:lnSpc>
                <a:spcPct val="150000"/>
              </a:lnSpc>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We use a variable deviation angle pursuit algorithm where the deviation angle is computed as the product of a proportionality constant and this error angle.</a:t>
            </a:r>
            <a:endParaRPr>
              <a:solidFill>
                <a:srgbClr val="000000"/>
              </a:solidFill>
              <a:latin typeface="Proxima Nova"/>
              <a:ea typeface="Proxima Nova"/>
              <a:cs typeface="Proxima Nova"/>
              <a:sym typeface="Proxima Nova"/>
            </a:endParaRPr>
          </a:p>
          <a:p>
            <a:pPr indent="-311150" lvl="0" marL="457200" rtl="0" algn="l">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The code for the same can be found </a:t>
            </a:r>
            <a:r>
              <a:rPr lang="en" u="sng">
                <a:solidFill>
                  <a:srgbClr val="1155CC"/>
                </a:solidFill>
                <a:latin typeface="Proxima Nova"/>
                <a:ea typeface="Proxima Nova"/>
                <a:cs typeface="Proxima Nova"/>
                <a:sym typeface="Proxima Nova"/>
                <a:hlinkClick r:id="rId3">
                  <a:extLst>
                    <a:ext uri="{A12FA001-AC4F-418D-AE19-62706E023703}">
                      <ahyp:hlinkClr val="tx"/>
                    </a:ext>
                  </a:extLst>
                </a:hlinkClick>
              </a:rPr>
              <a:t>here</a:t>
            </a:r>
            <a:r>
              <a:rPr lang="en">
                <a:solidFill>
                  <a:srgbClr val="000000"/>
                </a:solidFill>
                <a:latin typeface="Proxima Nova"/>
                <a:ea typeface="Proxima Nova"/>
                <a:cs typeface="Proxima Nova"/>
                <a:sym typeface="Proxima Nova"/>
              </a:rPr>
              <a:t>. The videos of the simulations generated can be found </a:t>
            </a:r>
            <a:r>
              <a:rPr lang="en" u="sng">
                <a:solidFill>
                  <a:srgbClr val="1155CC"/>
                </a:solidFill>
                <a:latin typeface="Proxima Nova"/>
                <a:ea typeface="Proxima Nova"/>
                <a:cs typeface="Proxima Nova"/>
                <a:sym typeface="Proxima Nova"/>
                <a:hlinkClick r:id="rId4">
                  <a:extLst>
                    <a:ext uri="{A12FA001-AC4F-418D-AE19-62706E023703}">
                      <ahyp:hlinkClr val="tx"/>
                    </a:ext>
                  </a:extLst>
                </a:hlinkClick>
              </a:rPr>
              <a:t>here</a:t>
            </a:r>
            <a:r>
              <a:rPr lang="en">
                <a:solidFill>
                  <a:srgbClr val="000000"/>
                </a:solidFill>
                <a:latin typeface="Proxima Nova"/>
                <a:ea typeface="Proxima Nova"/>
                <a:cs typeface="Proxima Nova"/>
                <a:sym typeface="Proxima Nova"/>
              </a:rPr>
              <a:t>.</a:t>
            </a:r>
            <a:endParaRPr>
              <a:solidFill>
                <a:srgbClr val="000000"/>
              </a:solidFill>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100">
                <a:solidFill>
                  <a:srgbClr val="434343"/>
                </a:solidFill>
              </a:rPr>
              <a:t>Deviation Error-Proportional Alpha Deviated Pursuit Simulation Plots</a:t>
            </a:r>
            <a:endParaRPr sz="2500"/>
          </a:p>
        </p:txBody>
      </p:sp>
      <p:pic>
        <p:nvPicPr>
          <p:cNvPr id="471" name="Google Shape;471;p40"/>
          <p:cNvPicPr preferRelativeResize="0"/>
          <p:nvPr/>
        </p:nvPicPr>
        <p:blipFill>
          <a:blip r:embed="rId3">
            <a:alphaModFix/>
          </a:blip>
          <a:stretch>
            <a:fillRect/>
          </a:stretch>
        </p:blipFill>
        <p:spPr>
          <a:xfrm>
            <a:off x="354275" y="1709900"/>
            <a:ext cx="4067175" cy="3009900"/>
          </a:xfrm>
          <a:prstGeom prst="rect">
            <a:avLst/>
          </a:prstGeom>
          <a:noFill/>
          <a:ln>
            <a:noFill/>
          </a:ln>
        </p:spPr>
      </p:pic>
      <p:pic>
        <p:nvPicPr>
          <p:cNvPr id="472" name="Google Shape;472;p40"/>
          <p:cNvPicPr preferRelativeResize="0"/>
          <p:nvPr/>
        </p:nvPicPr>
        <p:blipFill>
          <a:blip r:embed="rId4">
            <a:alphaModFix/>
          </a:blip>
          <a:stretch>
            <a:fillRect/>
          </a:stretch>
        </p:blipFill>
        <p:spPr>
          <a:xfrm>
            <a:off x="4735325" y="1709900"/>
            <a:ext cx="3983362" cy="3009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1"/>
          <p:cNvSpPr txBox="1"/>
          <p:nvPr>
            <p:ph type="title"/>
          </p:nvPr>
        </p:nvSpPr>
        <p:spPr>
          <a:xfrm>
            <a:off x="1303800" y="1409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 Graph and Comparison with other Algorithms</a:t>
            </a:r>
            <a:endParaRPr/>
          </a:p>
        </p:txBody>
      </p:sp>
      <p:pic>
        <p:nvPicPr>
          <p:cNvPr id="478" name="Google Shape;478;p41"/>
          <p:cNvPicPr preferRelativeResize="0"/>
          <p:nvPr/>
        </p:nvPicPr>
        <p:blipFill>
          <a:blip r:embed="rId3">
            <a:alphaModFix/>
          </a:blip>
          <a:stretch>
            <a:fillRect/>
          </a:stretch>
        </p:blipFill>
        <p:spPr>
          <a:xfrm>
            <a:off x="307225" y="1786600"/>
            <a:ext cx="4410075" cy="2647950"/>
          </a:xfrm>
          <a:prstGeom prst="rect">
            <a:avLst/>
          </a:prstGeom>
          <a:noFill/>
          <a:ln>
            <a:noFill/>
          </a:ln>
        </p:spPr>
      </p:pic>
      <p:pic>
        <p:nvPicPr>
          <p:cNvPr id="479" name="Google Shape;479;p41"/>
          <p:cNvPicPr preferRelativeResize="0"/>
          <p:nvPr/>
        </p:nvPicPr>
        <p:blipFill>
          <a:blip r:embed="rId4">
            <a:alphaModFix/>
          </a:blip>
          <a:stretch>
            <a:fillRect/>
          </a:stretch>
        </p:blipFill>
        <p:spPr>
          <a:xfrm>
            <a:off x="5196625" y="1786600"/>
            <a:ext cx="3752850" cy="2647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Abstract/Theory of the paper:</a:t>
            </a:r>
            <a:endParaRPr/>
          </a:p>
        </p:txBody>
      </p:sp>
      <p:sp>
        <p:nvSpPr>
          <p:cNvPr id="291" name="Google Shape;291;p15"/>
          <p:cNvSpPr txBox="1"/>
          <p:nvPr>
            <p:ph idx="1" type="body"/>
          </p:nvPr>
        </p:nvSpPr>
        <p:spPr>
          <a:xfrm>
            <a:off x="1021625" y="1822900"/>
            <a:ext cx="7259100" cy="3416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Proxima Nova"/>
              <a:buChar char="●"/>
            </a:pPr>
            <a:r>
              <a:rPr lang="en" sz="1100">
                <a:solidFill>
                  <a:srgbClr val="000000"/>
                </a:solidFill>
                <a:latin typeface="Proxima Nova"/>
                <a:ea typeface="Proxima Nova"/>
                <a:cs typeface="Proxima Nova"/>
                <a:sym typeface="Proxima Nova"/>
              </a:rPr>
              <a:t>This paper deals with the problem of modeling and controlling a robotic convoy given the initial alignment of the convoy with periodic inputs given to the leader robot. </a:t>
            </a:r>
            <a:endParaRPr sz="1100">
              <a:solidFill>
                <a:srgbClr val="000000"/>
              </a:solidFill>
              <a:latin typeface="Proxima Nova"/>
              <a:ea typeface="Proxima Nova"/>
              <a:cs typeface="Proxima Nova"/>
              <a:sym typeface="Proxima Nova"/>
            </a:endParaRPr>
          </a:p>
          <a:p>
            <a:pPr indent="-298450" lvl="0" marL="457200" rtl="0" algn="l">
              <a:spcBef>
                <a:spcPts val="0"/>
              </a:spcBef>
              <a:spcAft>
                <a:spcPts val="0"/>
              </a:spcAft>
              <a:buClr>
                <a:srgbClr val="000000"/>
              </a:buClr>
              <a:buSzPts val="1100"/>
              <a:buFont typeface="Proxima Nova"/>
              <a:buChar char="●"/>
            </a:pPr>
            <a:r>
              <a:rPr lang="en" sz="1100">
                <a:solidFill>
                  <a:srgbClr val="000000"/>
                </a:solidFill>
                <a:latin typeface="Proxima Nova"/>
                <a:ea typeface="Proxima Nova"/>
                <a:cs typeface="Proxima Nova"/>
                <a:sym typeface="Proxima Nova"/>
              </a:rPr>
              <a:t>The guidance laws proposed in the paper for this purpose are </a:t>
            </a:r>
            <a:r>
              <a:rPr b="1" lang="en" sz="1100">
                <a:solidFill>
                  <a:srgbClr val="000000"/>
                </a:solidFill>
                <a:latin typeface="Proxima Nova"/>
                <a:ea typeface="Proxima Nova"/>
                <a:cs typeface="Proxima Nova"/>
                <a:sym typeface="Proxima Nova"/>
              </a:rPr>
              <a:t>velocity pursuit</a:t>
            </a:r>
            <a:r>
              <a:rPr lang="en" sz="1100">
                <a:solidFill>
                  <a:srgbClr val="000000"/>
                </a:solidFill>
                <a:latin typeface="Proxima Nova"/>
                <a:ea typeface="Proxima Nova"/>
                <a:cs typeface="Proxima Nova"/>
                <a:sym typeface="Proxima Nova"/>
              </a:rPr>
              <a:t>, </a:t>
            </a:r>
            <a:r>
              <a:rPr b="1" lang="en" sz="1100">
                <a:solidFill>
                  <a:srgbClr val="000000"/>
                </a:solidFill>
                <a:latin typeface="Proxima Nova"/>
                <a:ea typeface="Proxima Nova"/>
                <a:cs typeface="Proxima Nova"/>
                <a:sym typeface="Proxima Nova"/>
              </a:rPr>
              <a:t>deviated pursuit</a:t>
            </a:r>
            <a:r>
              <a:rPr lang="en" sz="1100">
                <a:solidFill>
                  <a:srgbClr val="000000"/>
                </a:solidFill>
                <a:latin typeface="Proxima Nova"/>
                <a:ea typeface="Proxima Nova"/>
                <a:cs typeface="Proxima Nova"/>
                <a:sym typeface="Proxima Nova"/>
              </a:rPr>
              <a:t>, and </a:t>
            </a:r>
            <a:r>
              <a:rPr b="1" lang="en" sz="1100">
                <a:solidFill>
                  <a:srgbClr val="000000"/>
                </a:solidFill>
                <a:latin typeface="Proxima Nova"/>
                <a:ea typeface="Proxima Nova"/>
                <a:cs typeface="Proxima Nova"/>
                <a:sym typeface="Proxima Nova"/>
              </a:rPr>
              <a:t>proportional navigation</a:t>
            </a:r>
            <a:r>
              <a:rPr lang="en" sz="1100">
                <a:solidFill>
                  <a:srgbClr val="000000"/>
                </a:solidFill>
                <a:latin typeface="Proxima Nova"/>
                <a:ea typeface="Proxima Nova"/>
                <a:cs typeface="Proxima Nova"/>
                <a:sym typeface="Proxima Nova"/>
              </a:rPr>
              <a:t>. The guidance law equations model the robot’s path under velocity sensor based control laws. A systematic study of the tracking problem based on this technique is undertaken. </a:t>
            </a:r>
            <a:endParaRPr sz="1100">
              <a:solidFill>
                <a:srgbClr val="000000"/>
              </a:solidFill>
              <a:latin typeface="Proxima Nova"/>
              <a:ea typeface="Proxima Nova"/>
              <a:cs typeface="Proxima Nova"/>
              <a:sym typeface="Proxima Nova"/>
            </a:endParaRPr>
          </a:p>
          <a:p>
            <a:pPr indent="-298450" lvl="0" marL="457200" rtl="0" algn="l">
              <a:spcBef>
                <a:spcPts val="0"/>
              </a:spcBef>
              <a:spcAft>
                <a:spcPts val="0"/>
              </a:spcAft>
              <a:buClr>
                <a:srgbClr val="000000"/>
              </a:buClr>
              <a:buSzPts val="1100"/>
              <a:buFont typeface="Proxima Nova"/>
              <a:buChar char="●"/>
            </a:pPr>
            <a:r>
              <a:rPr lang="en" sz="1100">
                <a:solidFill>
                  <a:srgbClr val="000000"/>
                </a:solidFill>
                <a:latin typeface="Proxima Nova"/>
                <a:ea typeface="Proxima Nova"/>
                <a:cs typeface="Proxima Nova"/>
                <a:sym typeface="Proxima Nova"/>
              </a:rPr>
              <a:t>These guidance laws are applied to derive decentralized control laws for the angular and linear velocities. For the angular velocity, the control law is directly derived from the guidance laws after considering the relative kinematics equations between successive robots. </a:t>
            </a:r>
            <a:endParaRPr sz="1100">
              <a:solidFill>
                <a:srgbClr val="000000"/>
              </a:solidFill>
              <a:latin typeface="Proxima Nova"/>
              <a:ea typeface="Proxima Nova"/>
              <a:cs typeface="Proxima Nova"/>
              <a:sym typeface="Proxima Nova"/>
            </a:endParaRPr>
          </a:p>
          <a:p>
            <a:pPr indent="-298450" lvl="0" marL="457200" rtl="0" algn="l">
              <a:spcBef>
                <a:spcPts val="0"/>
              </a:spcBef>
              <a:spcAft>
                <a:spcPts val="0"/>
              </a:spcAft>
              <a:buClr>
                <a:srgbClr val="000000"/>
              </a:buClr>
              <a:buSzPts val="1100"/>
              <a:buFont typeface="Proxima Nova"/>
              <a:buChar char="●"/>
            </a:pPr>
            <a:r>
              <a:rPr lang="en" sz="1100">
                <a:solidFill>
                  <a:srgbClr val="000000"/>
                </a:solidFill>
                <a:latin typeface="Proxima Nova"/>
                <a:ea typeface="Proxima Nova"/>
                <a:cs typeface="Proxima Nova"/>
                <a:sym typeface="Proxima Nova"/>
              </a:rPr>
              <a:t>The second control law maintains the distance between successive robots constant by controlling the linear velocity. </a:t>
            </a:r>
            <a:endParaRPr sz="1100">
              <a:solidFill>
                <a:srgbClr val="000000"/>
              </a:solidFill>
              <a:latin typeface="Proxima Nova"/>
              <a:ea typeface="Proxima Nova"/>
              <a:cs typeface="Proxima Nova"/>
              <a:sym typeface="Proxima Nova"/>
            </a:endParaRPr>
          </a:p>
          <a:p>
            <a:pPr indent="-298450" lvl="0" marL="457200" rtl="0" algn="l">
              <a:spcBef>
                <a:spcPts val="0"/>
              </a:spcBef>
              <a:spcAft>
                <a:spcPts val="0"/>
              </a:spcAft>
              <a:buClr>
                <a:srgbClr val="000000"/>
              </a:buClr>
              <a:buSzPts val="1100"/>
              <a:buFont typeface="Proxima Nova"/>
              <a:buChar char="●"/>
            </a:pPr>
            <a:r>
              <a:rPr lang="en" sz="1100">
                <a:solidFill>
                  <a:srgbClr val="000000"/>
                </a:solidFill>
                <a:latin typeface="Proxima Nova"/>
                <a:ea typeface="Proxima Nova"/>
                <a:cs typeface="Proxima Nova"/>
                <a:sym typeface="Proxima Nova"/>
              </a:rPr>
              <a:t>This control law is derived by considering the kinematics equations between successive robots under the considered guidance law. </a:t>
            </a:r>
            <a:endParaRPr>
              <a:solidFill>
                <a:srgbClr val="000000"/>
              </a:solidFill>
              <a:latin typeface="Proxima Nova"/>
              <a:ea typeface="Proxima Nova"/>
              <a:cs typeface="Proxima Nova"/>
              <a:sym typeface="Proxima Nova"/>
            </a:endParaRPr>
          </a:p>
        </p:txBody>
      </p:sp>
      <p:pic>
        <p:nvPicPr>
          <p:cNvPr id="292" name="Google Shape;292;p15"/>
          <p:cNvPicPr preferRelativeResize="0"/>
          <p:nvPr/>
        </p:nvPicPr>
        <p:blipFill>
          <a:blip r:embed="rId3">
            <a:alphaModFix/>
          </a:blip>
          <a:stretch>
            <a:fillRect/>
          </a:stretch>
        </p:blipFill>
        <p:spPr>
          <a:xfrm>
            <a:off x="6750825" y="174325"/>
            <a:ext cx="2141950" cy="1648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434343"/>
                </a:solidFill>
              </a:rPr>
              <a:t>Deviation Error-Proportional Alpha Deviated Pursuit - Simulation Observations</a:t>
            </a:r>
            <a:endParaRPr/>
          </a:p>
        </p:txBody>
      </p:sp>
      <p:sp>
        <p:nvSpPr>
          <p:cNvPr id="485" name="Google Shape;485;p42"/>
          <p:cNvSpPr txBox="1"/>
          <p:nvPr>
            <p:ph idx="1" type="body"/>
          </p:nvPr>
        </p:nvSpPr>
        <p:spPr>
          <a:xfrm>
            <a:off x="1303800" y="1734275"/>
            <a:ext cx="7030500" cy="25416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The simulations yield much better results.</a:t>
            </a:r>
            <a:endParaRPr>
              <a:solidFill>
                <a:srgbClr val="000000"/>
              </a:solidFill>
              <a:latin typeface="Proxima Nova"/>
              <a:ea typeface="Proxima Nova"/>
              <a:cs typeface="Proxima Nova"/>
              <a:sym typeface="Proxima Nova"/>
            </a:endParaRPr>
          </a:p>
          <a:p>
            <a:pPr indent="-311150" lvl="0" marL="457200" rtl="0" algn="l">
              <a:lnSpc>
                <a:spcPct val="150000"/>
              </a:lnSpc>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For the circular case it performs as well as deviated pursuit.</a:t>
            </a:r>
            <a:endParaRPr>
              <a:solidFill>
                <a:srgbClr val="000000"/>
              </a:solidFill>
              <a:latin typeface="Proxima Nova"/>
              <a:ea typeface="Proxima Nova"/>
              <a:cs typeface="Proxima Nova"/>
              <a:sym typeface="Proxima Nova"/>
            </a:endParaRPr>
          </a:p>
          <a:p>
            <a:pPr indent="-311150" lvl="0" marL="457200" rtl="0" algn="l">
              <a:lnSpc>
                <a:spcPct val="150000"/>
              </a:lnSpc>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For the sine trajectory it improves performance both at the maxima and minima in contrast with plain deviated pursuit which improves and degrades the performance respectively.</a:t>
            </a:r>
            <a:endParaRPr>
              <a:solidFill>
                <a:srgbClr val="000000"/>
              </a:solidFill>
              <a:latin typeface="Proxima Nova"/>
              <a:ea typeface="Proxima Nova"/>
              <a:cs typeface="Proxima Nova"/>
              <a:sym typeface="Proxima Nova"/>
            </a:endParaRPr>
          </a:p>
          <a:p>
            <a:pPr indent="-311150" lvl="0" marL="457200" rtl="0" algn="l">
              <a:lnSpc>
                <a:spcPct val="150000"/>
              </a:lnSpc>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The performance is on par with velocity pursuit in the linear region as well.</a:t>
            </a:r>
            <a:endParaRPr>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a:solidFill>
                  <a:srgbClr val="000000"/>
                </a:solidFill>
                <a:latin typeface="Proxima Nova"/>
                <a:ea typeface="Proxima Nova"/>
                <a:cs typeface="Proxima Nova"/>
                <a:sym typeface="Proxima Nova"/>
              </a:rPr>
              <a:t>The error and cross algorithm comparison graphs clearly illustrate that this algorithm beats 0 deviation algorithm and superimposes the better performance of the positive and negative deviation algorithms at maximas and minimas.</a:t>
            </a:r>
            <a:endParaRPr sz="1500">
              <a:solidFill>
                <a:srgbClr val="000000"/>
              </a:solidFill>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2100">
                <a:solidFill>
                  <a:srgbClr val="000000"/>
                </a:solidFill>
                <a:latin typeface="Maven Pro Regular"/>
                <a:ea typeface="Maven Pro Regular"/>
                <a:cs typeface="Maven Pro Regular"/>
                <a:sym typeface="Maven Pro Regular"/>
              </a:rPr>
              <a:t>Effect of sensor noise on the path of the following robots</a:t>
            </a:r>
            <a:endParaRPr b="0" sz="2100">
              <a:solidFill>
                <a:srgbClr val="000000"/>
              </a:solidFill>
              <a:latin typeface="Maven Pro Regular"/>
              <a:ea typeface="Maven Pro Regular"/>
              <a:cs typeface="Maven Pro Regular"/>
              <a:sym typeface="Maven Pro Regular"/>
            </a:endParaRPr>
          </a:p>
          <a:p>
            <a:pPr indent="0" lvl="0" marL="0" rtl="0" algn="l">
              <a:spcBef>
                <a:spcPts val="0"/>
              </a:spcBef>
              <a:spcAft>
                <a:spcPts val="0"/>
              </a:spcAft>
              <a:buNone/>
            </a:pPr>
            <a:r>
              <a:t/>
            </a:r>
            <a:endParaRPr/>
          </a:p>
        </p:txBody>
      </p:sp>
      <p:sp>
        <p:nvSpPr>
          <p:cNvPr id="491" name="Google Shape;491;p43"/>
          <p:cNvSpPr txBox="1"/>
          <p:nvPr>
            <p:ph idx="1" type="body"/>
          </p:nvPr>
        </p:nvSpPr>
        <p:spPr>
          <a:xfrm>
            <a:off x="1303800" y="1597875"/>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Sensor noise can affect all measured quantities, such as the line of sight angle, or the lead robot’s orientation angle or linear velocity. We are assuming that error is due to the  measurement of the line of sight angle alone.</a:t>
            </a:r>
            <a:endParaRPr>
              <a:solidFill>
                <a:srgbClr val="000000"/>
              </a:solidFill>
              <a:latin typeface="Proxima Nova"/>
              <a:ea typeface="Proxima Nova"/>
              <a:cs typeface="Proxima Nova"/>
              <a:sym typeface="Proxima Nova"/>
            </a:endParaRPr>
          </a:p>
          <a:p>
            <a:pPr indent="0" lvl="0" marL="0" rtl="0" algn="ctr">
              <a:spcBef>
                <a:spcPts val="0"/>
              </a:spcBef>
              <a:spcAft>
                <a:spcPts val="0"/>
              </a:spcAft>
              <a:buNone/>
            </a:pPr>
            <a:r>
              <a:t/>
            </a:r>
            <a:endParaRPr>
              <a:solidFill>
                <a:srgbClr val="000000"/>
              </a:solidFill>
              <a:latin typeface="Proxima Nova"/>
              <a:ea typeface="Proxima Nova"/>
              <a:cs typeface="Proxima Nova"/>
              <a:sym typeface="Proxima Nova"/>
            </a:endParaRPr>
          </a:p>
          <a:p>
            <a:pPr indent="0" lvl="0" marL="457200" rtl="0" algn="l">
              <a:spcBef>
                <a:spcPts val="0"/>
              </a:spcBef>
              <a:spcAft>
                <a:spcPts val="0"/>
              </a:spcAft>
              <a:buNone/>
            </a:pPr>
            <a:r>
              <a:t/>
            </a:r>
            <a:endParaRPr>
              <a:solidFill>
                <a:srgbClr val="000000"/>
              </a:solidFill>
              <a:latin typeface="Proxima Nova"/>
              <a:ea typeface="Proxima Nova"/>
              <a:cs typeface="Proxima Nova"/>
              <a:sym typeface="Proxima Nova"/>
            </a:endParaRPr>
          </a:p>
          <a:p>
            <a:pPr indent="0" lvl="0" marL="457200" rtl="0" algn="l">
              <a:spcBef>
                <a:spcPts val="0"/>
              </a:spcBef>
              <a:spcAft>
                <a:spcPts val="1600"/>
              </a:spcAft>
              <a:buNone/>
            </a:pPr>
            <a:r>
              <a:rPr lang="en">
                <a:latin typeface="Proxima Nova"/>
                <a:ea typeface="Proxima Nova"/>
                <a:cs typeface="Proxima Nova"/>
                <a:sym typeface="Proxima Nova"/>
              </a:rPr>
              <a:t>Where n(t) is sensor noise</a:t>
            </a:r>
            <a:endParaRPr>
              <a:latin typeface="Proxima Nova"/>
              <a:ea typeface="Proxima Nova"/>
              <a:cs typeface="Proxima Nova"/>
              <a:sym typeface="Proxima Nova"/>
            </a:endParaRPr>
          </a:p>
        </p:txBody>
      </p:sp>
      <p:pic>
        <p:nvPicPr>
          <p:cNvPr id="492" name="Google Shape;492;p43"/>
          <p:cNvPicPr preferRelativeResize="0"/>
          <p:nvPr/>
        </p:nvPicPr>
        <p:blipFill>
          <a:blip r:embed="rId3">
            <a:alphaModFix/>
          </a:blip>
          <a:stretch>
            <a:fillRect/>
          </a:stretch>
        </p:blipFill>
        <p:spPr>
          <a:xfrm>
            <a:off x="3847207" y="2812600"/>
            <a:ext cx="2613400" cy="469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4"/>
          <p:cNvSpPr txBox="1"/>
          <p:nvPr>
            <p:ph type="title"/>
          </p:nvPr>
        </p:nvSpPr>
        <p:spPr>
          <a:xfrm>
            <a:off x="1303800" y="383700"/>
            <a:ext cx="7030500" cy="53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Case 1:Proportional noise</a:t>
            </a:r>
            <a:endParaRPr sz="2000"/>
          </a:p>
        </p:txBody>
      </p:sp>
      <p:sp>
        <p:nvSpPr>
          <p:cNvPr id="498" name="Google Shape;498;p44"/>
          <p:cNvSpPr txBox="1"/>
          <p:nvPr>
            <p:ph idx="1" type="body"/>
          </p:nvPr>
        </p:nvSpPr>
        <p:spPr>
          <a:xfrm>
            <a:off x="1303800" y="853050"/>
            <a:ext cx="7030500" cy="3287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Proxima Nova"/>
              <a:buChar char="●"/>
            </a:pPr>
            <a:r>
              <a:rPr lang="en" sz="1500">
                <a:solidFill>
                  <a:srgbClr val="000000"/>
                </a:solidFill>
                <a:latin typeface="Proxima Nova"/>
                <a:ea typeface="Proxima Nova"/>
                <a:cs typeface="Proxima Nova"/>
                <a:sym typeface="Proxima Nova"/>
              </a:rPr>
              <a:t>Noise is proportional to the line of sight angle.</a:t>
            </a:r>
            <a:endParaRPr sz="15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sz="1500">
              <a:solidFill>
                <a:srgbClr val="000000"/>
              </a:solidFill>
              <a:latin typeface="Proxima Nova"/>
              <a:ea typeface="Proxima Nova"/>
              <a:cs typeface="Proxima Nova"/>
              <a:sym typeface="Proxima Nova"/>
            </a:endParaRPr>
          </a:p>
          <a:p>
            <a:pPr indent="0" lvl="0" marL="457200" rtl="0" algn="l">
              <a:spcBef>
                <a:spcPts val="0"/>
              </a:spcBef>
              <a:spcAft>
                <a:spcPts val="0"/>
              </a:spcAft>
              <a:buNone/>
            </a:pPr>
            <a:r>
              <a:t/>
            </a:r>
            <a:endParaRPr sz="1500">
              <a:solidFill>
                <a:srgbClr val="000000"/>
              </a:solidFill>
              <a:latin typeface="Proxima Nova"/>
              <a:ea typeface="Proxima Nova"/>
              <a:cs typeface="Proxima Nova"/>
              <a:sym typeface="Proxima Nova"/>
            </a:endParaRPr>
          </a:p>
          <a:p>
            <a:pPr indent="0" lvl="0" marL="914400" rtl="0" algn="l">
              <a:spcBef>
                <a:spcPts val="0"/>
              </a:spcBef>
              <a:spcAft>
                <a:spcPts val="0"/>
              </a:spcAft>
              <a:buNone/>
            </a:pPr>
            <a:r>
              <a:t/>
            </a:r>
            <a:endParaRPr sz="1500">
              <a:solidFill>
                <a:srgbClr val="000000"/>
              </a:solidFill>
              <a:latin typeface="Proxima Nova"/>
              <a:ea typeface="Proxima Nova"/>
              <a:cs typeface="Proxima Nova"/>
              <a:sym typeface="Proxima Nova"/>
            </a:endParaRPr>
          </a:p>
        </p:txBody>
      </p:sp>
      <p:pic>
        <p:nvPicPr>
          <p:cNvPr id="499" name="Google Shape;499;p44"/>
          <p:cNvPicPr preferRelativeResize="0"/>
          <p:nvPr/>
        </p:nvPicPr>
        <p:blipFill rotWithShape="1">
          <a:blip r:embed="rId3">
            <a:alphaModFix/>
          </a:blip>
          <a:srcRect b="0" l="0" r="0" t="0"/>
          <a:stretch/>
        </p:blipFill>
        <p:spPr>
          <a:xfrm>
            <a:off x="3345350" y="1204900"/>
            <a:ext cx="1471325" cy="306900"/>
          </a:xfrm>
          <a:prstGeom prst="rect">
            <a:avLst/>
          </a:prstGeom>
          <a:noFill/>
          <a:ln>
            <a:noFill/>
          </a:ln>
        </p:spPr>
      </p:pic>
      <p:pic>
        <p:nvPicPr>
          <p:cNvPr id="500" name="Google Shape;500;p44"/>
          <p:cNvPicPr preferRelativeResize="0"/>
          <p:nvPr/>
        </p:nvPicPr>
        <p:blipFill>
          <a:blip r:embed="rId4">
            <a:alphaModFix/>
          </a:blip>
          <a:stretch>
            <a:fillRect/>
          </a:stretch>
        </p:blipFill>
        <p:spPr>
          <a:xfrm>
            <a:off x="277675" y="2350475"/>
            <a:ext cx="3196250" cy="2557000"/>
          </a:xfrm>
          <a:prstGeom prst="rect">
            <a:avLst/>
          </a:prstGeom>
          <a:noFill/>
          <a:ln>
            <a:noFill/>
          </a:ln>
        </p:spPr>
      </p:pic>
      <p:pic>
        <p:nvPicPr>
          <p:cNvPr id="501" name="Google Shape;501;p44"/>
          <p:cNvPicPr preferRelativeResize="0"/>
          <p:nvPr/>
        </p:nvPicPr>
        <p:blipFill>
          <a:blip r:embed="rId5">
            <a:alphaModFix/>
          </a:blip>
          <a:stretch>
            <a:fillRect/>
          </a:stretch>
        </p:blipFill>
        <p:spPr>
          <a:xfrm>
            <a:off x="4190000" y="1620075"/>
            <a:ext cx="4051024" cy="3287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5"/>
          <p:cNvSpPr txBox="1"/>
          <p:nvPr>
            <p:ph type="title"/>
          </p:nvPr>
        </p:nvSpPr>
        <p:spPr>
          <a:xfrm>
            <a:off x="1303800" y="217775"/>
            <a:ext cx="7030500" cy="7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Case 2:Random Noise</a:t>
            </a:r>
            <a:endParaRPr sz="2300"/>
          </a:p>
        </p:txBody>
      </p:sp>
      <p:pic>
        <p:nvPicPr>
          <p:cNvPr id="507" name="Google Shape;507;p45"/>
          <p:cNvPicPr preferRelativeResize="0"/>
          <p:nvPr/>
        </p:nvPicPr>
        <p:blipFill>
          <a:blip r:embed="rId3">
            <a:alphaModFix/>
          </a:blip>
          <a:stretch>
            <a:fillRect/>
          </a:stretch>
        </p:blipFill>
        <p:spPr>
          <a:xfrm>
            <a:off x="173475" y="2321550"/>
            <a:ext cx="3331575" cy="2645650"/>
          </a:xfrm>
          <a:prstGeom prst="rect">
            <a:avLst/>
          </a:prstGeom>
          <a:noFill/>
          <a:ln>
            <a:noFill/>
          </a:ln>
        </p:spPr>
      </p:pic>
      <p:pic>
        <p:nvPicPr>
          <p:cNvPr id="508" name="Google Shape;508;p45"/>
          <p:cNvPicPr preferRelativeResize="0"/>
          <p:nvPr/>
        </p:nvPicPr>
        <p:blipFill>
          <a:blip r:embed="rId4">
            <a:alphaModFix/>
          </a:blip>
          <a:stretch>
            <a:fillRect/>
          </a:stretch>
        </p:blipFill>
        <p:spPr>
          <a:xfrm>
            <a:off x="3712075" y="910050"/>
            <a:ext cx="5032125" cy="40571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Noise Observations</a:t>
            </a:r>
            <a:endParaRPr sz="2300"/>
          </a:p>
        </p:txBody>
      </p:sp>
      <p:sp>
        <p:nvSpPr>
          <p:cNvPr id="514" name="Google Shape;514;p46"/>
          <p:cNvSpPr txBox="1"/>
          <p:nvPr>
            <p:ph idx="1" type="body"/>
          </p:nvPr>
        </p:nvSpPr>
        <p:spPr>
          <a:xfrm>
            <a:off x="1303800" y="1230925"/>
            <a:ext cx="7030500" cy="2882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Proxima Nova"/>
              <a:buChar char="●"/>
            </a:pPr>
            <a:r>
              <a:rPr lang="en">
                <a:solidFill>
                  <a:srgbClr val="000000"/>
                </a:solidFill>
                <a:latin typeface="Proxima Nova"/>
                <a:ea typeface="Proxima Nova"/>
                <a:cs typeface="Proxima Nova"/>
                <a:sym typeface="Proxima Nova"/>
              </a:rPr>
              <a:t>Error in the proportional noise case is quite larger than the random noise. It is roughly ⅓ rd of , while in case of error due to the random noise case is bounded and small in magnitude compared to the proportional noise.</a:t>
            </a:r>
            <a:endParaRPr>
              <a:solidFill>
                <a:srgbClr val="000000"/>
              </a:solidFill>
              <a:latin typeface="Proxima Nova"/>
              <a:ea typeface="Proxima Nova"/>
              <a:cs typeface="Proxima Nova"/>
              <a:sym typeface="Proxima Nova"/>
            </a:endParaRPr>
          </a:p>
          <a:p>
            <a:pPr indent="-336550" lvl="0" marL="457200" rtl="0" algn="l">
              <a:spcBef>
                <a:spcPts val="0"/>
              </a:spcBef>
              <a:spcAft>
                <a:spcPts val="0"/>
              </a:spcAft>
              <a:buClr>
                <a:srgbClr val="000000"/>
              </a:buClr>
              <a:buSzPts val="1700"/>
              <a:buFont typeface="Proxima Nova"/>
              <a:buChar char="●"/>
            </a:pPr>
            <a:r>
              <a:rPr lang="en">
                <a:solidFill>
                  <a:srgbClr val="000000"/>
                </a:solidFill>
                <a:latin typeface="Proxima Nova"/>
                <a:ea typeface="Proxima Nova"/>
                <a:cs typeface="Proxima Nova"/>
                <a:sym typeface="Proxima Nova"/>
              </a:rPr>
              <a:t>It is expected that the path of following robot  will be less deviated from desired path of lead robot,  in case of random noise compared to the proportional noise case and the same can be seen in the above simulations. </a:t>
            </a:r>
            <a:endParaRPr>
              <a:solidFill>
                <a:srgbClr val="000000"/>
              </a:solidFill>
              <a:latin typeface="Proxima Nova"/>
              <a:ea typeface="Proxima Nova"/>
              <a:cs typeface="Proxima Nova"/>
              <a:sym typeface="Proxima Nova"/>
            </a:endParaRPr>
          </a:p>
          <a:p>
            <a:pPr indent="0" lvl="0" marL="457200" rtl="0" algn="l">
              <a:spcBef>
                <a:spcPts val="0"/>
              </a:spcBef>
              <a:spcAft>
                <a:spcPts val="0"/>
              </a:spcAft>
              <a:buNone/>
            </a:pPr>
            <a:r>
              <a:t/>
            </a:r>
            <a:endParaRPr sz="1700">
              <a:solidFill>
                <a:srgbClr val="000000"/>
              </a:solidFill>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 Proportional Noise attenuation by filtering</a:t>
            </a:r>
            <a:endParaRPr sz="2300"/>
          </a:p>
        </p:txBody>
      </p:sp>
      <p:sp>
        <p:nvSpPr>
          <p:cNvPr id="520" name="Google Shape;520;p47"/>
          <p:cNvSpPr txBox="1"/>
          <p:nvPr>
            <p:ph idx="1" type="body"/>
          </p:nvPr>
        </p:nvSpPr>
        <p:spPr>
          <a:xfrm>
            <a:off x="1303800" y="1296250"/>
            <a:ext cx="7030500" cy="3691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Proxima Nova"/>
              <a:buChar char="●"/>
            </a:pPr>
            <a:r>
              <a:rPr lang="en">
                <a:solidFill>
                  <a:srgbClr val="000000"/>
                </a:solidFill>
                <a:latin typeface="Proxima Nova"/>
                <a:ea typeface="Proxima Nova"/>
                <a:cs typeface="Proxima Nova"/>
                <a:sym typeface="Proxima Nova"/>
              </a:rPr>
              <a:t>In first case,where noise is proportional to the line of sight angle:</a:t>
            </a:r>
            <a:endParaRPr>
              <a:solidFill>
                <a:srgbClr val="000000"/>
              </a:solidFill>
              <a:latin typeface="Proxima Nova"/>
              <a:ea typeface="Proxima Nova"/>
              <a:cs typeface="Proxima Nova"/>
              <a:sym typeface="Proxima Nova"/>
            </a:endParaRPr>
          </a:p>
          <a:p>
            <a:pPr indent="0" lvl="0" marL="457200" rtl="0" algn="l">
              <a:spcBef>
                <a:spcPts val="0"/>
              </a:spcBef>
              <a:spcAft>
                <a:spcPts val="0"/>
              </a:spcAft>
              <a:buNone/>
            </a:pPr>
            <a:r>
              <a:rPr lang="en">
                <a:latin typeface="Proxima Nova"/>
                <a:ea typeface="Proxima Nova"/>
                <a:cs typeface="Proxima Nova"/>
                <a:sym typeface="Proxima Nova"/>
              </a:rPr>
              <a:t>An </a:t>
            </a:r>
            <a:r>
              <a:rPr lang="en">
                <a:solidFill>
                  <a:srgbClr val="000000"/>
                </a:solidFill>
                <a:latin typeface="Proxima Nova"/>
                <a:ea typeface="Proxima Nova"/>
                <a:cs typeface="Proxima Nova"/>
                <a:sym typeface="Proxima Nova"/>
              </a:rPr>
              <a:t>An appropriate correction factor can be used to filter the LOS angle.</a:t>
            </a:r>
            <a:endParaRPr>
              <a:solidFill>
                <a:srgbClr val="000000"/>
              </a:solidFill>
              <a:latin typeface="Proxima Nova"/>
              <a:ea typeface="Proxima Nova"/>
              <a:cs typeface="Proxima Nova"/>
              <a:sym typeface="Proxima Nova"/>
            </a:endParaRPr>
          </a:p>
          <a:p>
            <a:pPr indent="0" lvl="0" marL="457200" rtl="0" algn="l">
              <a:spcBef>
                <a:spcPts val="1600"/>
              </a:spcBef>
              <a:spcAft>
                <a:spcPts val="0"/>
              </a:spcAft>
              <a:buNone/>
            </a:pPr>
            <a:r>
              <a:t/>
            </a:r>
            <a:endParaRPr sz="1800">
              <a:latin typeface="Proxima Nova"/>
              <a:ea typeface="Proxima Nova"/>
              <a:cs typeface="Proxima Nova"/>
              <a:sym typeface="Proxima Nova"/>
            </a:endParaRPr>
          </a:p>
          <a:p>
            <a:pPr indent="0" lvl="0" marL="914400" rtl="0" algn="l">
              <a:spcBef>
                <a:spcPts val="1600"/>
              </a:spcBef>
              <a:spcAft>
                <a:spcPts val="0"/>
              </a:spcAft>
              <a:buNone/>
            </a:pPr>
            <a:r>
              <a:t/>
            </a:r>
            <a:endParaRPr>
              <a:latin typeface="Proxima Nova"/>
              <a:ea typeface="Proxima Nova"/>
              <a:cs typeface="Proxima Nova"/>
              <a:sym typeface="Proxima Nova"/>
            </a:endParaRPr>
          </a:p>
          <a:p>
            <a:pPr indent="-336550" lvl="0" marL="457200" rtl="0" algn="l">
              <a:spcBef>
                <a:spcPts val="1600"/>
              </a:spcBef>
              <a:spcAft>
                <a:spcPts val="0"/>
              </a:spcAft>
              <a:buSzPts val="1700"/>
              <a:buFont typeface="Proxima Nova"/>
              <a:buChar char="●"/>
            </a:pPr>
            <a:r>
              <a:rPr lang="en">
                <a:solidFill>
                  <a:srgbClr val="000000"/>
                </a:solidFill>
                <a:latin typeface="Proxima Nova"/>
                <a:ea typeface="Proxima Nova"/>
                <a:cs typeface="Proxima Nova"/>
                <a:sym typeface="Proxima Nova"/>
              </a:rPr>
              <a:t>before updating the LOS command to the following robot,it can be filtered by pre-multiplying by correction factor(¾ in this case). And then true LOS command can be fed to the following robot for efficient tracking.</a:t>
            </a:r>
            <a:endParaRPr>
              <a:solidFill>
                <a:srgbClr val="000000"/>
              </a:solidFill>
              <a:latin typeface="Proxima Nova"/>
              <a:ea typeface="Proxima Nova"/>
              <a:cs typeface="Proxima Nova"/>
              <a:sym typeface="Proxima Nova"/>
            </a:endParaRPr>
          </a:p>
          <a:p>
            <a:pPr indent="0" lvl="0" marL="457200" rtl="0" algn="l">
              <a:spcBef>
                <a:spcPts val="0"/>
              </a:spcBef>
              <a:spcAft>
                <a:spcPts val="0"/>
              </a:spcAft>
              <a:buNone/>
            </a:pPr>
            <a:r>
              <a:t/>
            </a:r>
            <a:endParaRPr>
              <a:latin typeface="Proxima Nova"/>
              <a:ea typeface="Proxima Nova"/>
              <a:cs typeface="Proxima Nova"/>
              <a:sym typeface="Proxima Nova"/>
            </a:endParaRPr>
          </a:p>
          <a:p>
            <a:pPr indent="0" lvl="0" marL="457200" rtl="0" algn="l">
              <a:spcBef>
                <a:spcPts val="1600"/>
              </a:spcBef>
              <a:spcAft>
                <a:spcPts val="0"/>
              </a:spcAft>
              <a:buNone/>
            </a:pPr>
            <a:r>
              <a:t/>
            </a:r>
            <a:endParaRPr>
              <a:solidFill>
                <a:srgbClr val="000000"/>
              </a:solidFill>
              <a:latin typeface="Proxima Nova"/>
              <a:ea typeface="Proxima Nova"/>
              <a:cs typeface="Proxima Nova"/>
              <a:sym typeface="Proxima Nova"/>
            </a:endParaRPr>
          </a:p>
          <a:p>
            <a:pPr indent="0" lvl="0" marL="457200" rtl="0" algn="l">
              <a:spcBef>
                <a:spcPts val="0"/>
              </a:spcBef>
              <a:spcAft>
                <a:spcPts val="1600"/>
              </a:spcAft>
              <a:buNone/>
            </a:pPr>
            <a:r>
              <a:t/>
            </a:r>
            <a:endParaRPr>
              <a:latin typeface="Proxima Nova"/>
              <a:ea typeface="Proxima Nova"/>
              <a:cs typeface="Proxima Nova"/>
              <a:sym typeface="Proxima Nova"/>
            </a:endParaRPr>
          </a:p>
        </p:txBody>
      </p:sp>
      <p:pic>
        <p:nvPicPr>
          <p:cNvPr id="521" name="Google Shape;521;p47"/>
          <p:cNvPicPr preferRelativeResize="0"/>
          <p:nvPr/>
        </p:nvPicPr>
        <p:blipFill>
          <a:blip r:embed="rId3">
            <a:alphaModFix/>
          </a:blip>
          <a:stretch>
            <a:fillRect/>
          </a:stretch>
        </p:blipFill>
        <p:spPr>
          <a:xfrm>
            <a:off x="6571400" y="1407250"/>
            <a:ext cx="1471554" cy="306950"/>
          </a:xfrm>
          <a:prstGeom prst="rect">
            <a:avLst/>
          </a:prstGeom>
          <a:noFill/>
          <a:ln>
            <a:noFill/>
          </a:ln>
        </p:spPr>
      </p:pic>
      <p:pic>
        <p:nvPicPr>
          <p:cNvPr id="522" name="Google Shape;522;p47"/>
          <p:cNvPicPr preferRelativeResize="0"/>
          <p:nvPr/>
        </p:nvPicPr>
        <p:blipFill>
          <a:blip r:embed="rId4">
            <a:alphaModFix/>
          </a:blip>
          <a:stretch>
            <a:fillRect/>
          </a:stretch>
        </p:blipFill>
        <p:spPr>
          <a:xfrm>
            <a:off x="3509363" y="1900263"/>
            <a:ext cx="2619375" cy="1133475"/>
          </a:xfrm>
          <a:prstGeom prst="rect">
            <a:avLst/>
          </a:prstGeom>
          <a:noFill/>
          <a:ln>
            <a:noFill/>
          </a:ln>
        </p:spPr>
      </p:pic>
      <p:pic>
        <p:nvPicPr>
          <p:cNvPr id="523" name="Google Shape;523;p47"/>
          <p:cNvPicPr preferRelativeResize="0"/>
          <p:nvPr/>
        </p:nvPicPr>
        <p:blipFill>
          <a:blip r:embed="rId5">
            <a:alphaModFix/>
          </a:blip>
          <a:stretch>
            <a:fillRect/>
          </a:stretch>
        </p:blipFill>
        <p:spPr>
          <a:xfrm>
            <a:off x="3662750" y="3867925"/>
            <a:ext cx="2168300" cy="404400"/>
          </a:xfrm>
          <a:prstGeom prst="rect">
            <a:avLst/>
          </a:prstGeom>
          <a:noFill/>
          <a:ln>
            <a:noFill/>
          </a:ln>
        </p:spPr>
      </p:pic>
      <p:pic>
        <p:nvPicPr>
          <p:cNvPr id="524" name="Google Shape;524;p47"/>
          <p:cNvPicPr preferRelativeResize="0"/>
          <p:nvPr/>
        </p:nvPicPr>
        <p:blipFill>
          <a:blip r:embed="rId6">
            <a:alphaModFix/>
          </a:blip>
          <a:stretch>
            <a:fillRect/>
          </a:stretch>
        </p:blipFill>
        <p:spPr>
          <a:xfrm>
            <a:off x="1918375" y="4272325"/>
            <a:ext cx="2224200" cy="404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8"/>
          <p:cNvSpPr txBox="1"/>
          <p:nvPr>
            <p:ph type="title"/>
          </p:nvPr>
        </p:nvSpPr>
        <p:spPr>
          <a:xfrm>
            <a:off x="1303800" y="598575"/>
            <a:ext cx="7030500" cy="59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Simulation for two-robot convoy</a:t>
            </a:r>
            <a:endParaRPr sz="2200"/>
          </a:p>
        </p:txBody>
      </p:sp>
      <p:pic>
        <p:nvPicPr>
          <p:cNvPr id="530" name="Google Shape;530;p48"/>
          <p:cNvPicPr preferRelativeResize="0"/>
          <p:nvPr/>
        </p:nvPicPr>
        <p:blipFill>
          <a:blip r:embed="rId3">
            <a:alphaModFix/>
          </a:blip>
          <a:stretch>
            <a:fillRect/>
          </a:stretch>
        </p:blipFill>
        <p:spPr>
          <a:xfrm>
            <a:off x="2103575" y="1148475"/>
            <a:ext cx="4936851" cy="3686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Random Noise Attenuation</a:t>
            </a:r>
            <a:endParaRPr sz="2300"/>
          </a:p>
        </p:txBody>
      </p:sp>
      <p:sp>
        <p:nvSpPr>
          <p:cNvPr id="536" name="Google Shape;536;p49"/>
          <p:cNvSpPr txBox="1"/>
          <p:nvPr>
            <p:ph idx="1" type="body"/>
          </p:nvPr>
        </p:nvSpPr>
        <p:spPr>
          <a:xfrm>
            <a:off x="1303800" y="1171800"/>
            <a:ext cx="7030500" cy="3360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Proxima Nova"/>
              <a:buChar char="●"/>
            </a:pPr>
            <a:r>
              <a:rPr lang="en" sz="1200">
                <a:solidFill>
                  <a:srgbClr val="000000"/>
                </a:solidFill>
                <a:latin typeface="Proxima Nova"/>
                <a:ea typeface="Proxima Nova"/>
                <a:cs typeface="Proxima Nova"/>
                <a:sym typeface="Proxima Nova"/>
              </a:rPr>
              <a:t>In the first case,noise is a random function.unlike in the case of proportional noise, we don’t know(or can’t predict accurately) the magnitude of error at every time step.generally,random noise is assumed to be bounded white gaussian noise.so,we do know the bounds of random noise.</a:t>
            </a:r>
            <a:endParaRPr sz="12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rgbClr val="000000"/>
              </a:solidFill>
              <a:latin typeface="Proxima Nova"/>
              <a:ea typeface="Proxima Nova"/>
              <a:cs typeface="Proxima Nova"/>
              <a:sym typeface="Proxima Nova"/>
            </a:endParaRPr>
          </a:p>
          <a:p>
            <a:pPr indent="0" lvl="0" marL="0" rtl="0" algn="l">
              <a:spcBef>
                <a:spcPts val="0"/>
              </a:spcBef>
              <a:spcAft>
                <a:spcPts val="1600"/>
              </a:spcAft>
              <a:buNone/>
            </a:pPr>
            <a:r>
              <a:t/>
            </a:r>
            <a:endParaRPr sz="1400">
              <a:latin typeface="Proxima Nova"/>
              <a:ea typeface="Proxima Nova"/>
              <a:cs typeface="Proxima Nova"/>
              <a:sym typeface="Proxima Nova"/>
            </a:endParaRPr>
          </a:p>
        </p:txBody>
      </p:sp>
      <p:pic>
        <p:nvPicPr>
          <p:cNvPr id="537" name="Google Shape;537;p49"/>
          <p:cNvPicPr preferRelativeResize="0"/>
          <p:nvPr/>
        </p:nvPicPr>
        <p:blipFill>
          <a:blip r:embed="rId3">
            <a:alphaModFix/>
          </a:blip>
          <a:stretch>
            <a:fillRect/>
          </a:stretch>
        </p:blipFill>
        <p:spPr>
          <a:xfrm>
            <a:off x="966575" y="2198794"/>
            <a:ext cx="3337750" cy="2650550"/>
          </a:xfrm>
          <a:prstGeom prst="rect">
            <a:avLst/>
          </a:prstGeom>
          <a:noFill/>
          <a:ln>
            <a:noFill/>
          </a:ln>
        </p:spPr>
      </p:pic>
      <p:pic>
        <p:nvPicPr>
          <p:cNvPr id="538" name="Google Shape;538;p49"/>
          <p:cNvPicPr preferRelativeResize="0"/>
          <p:nvPr/>
        </p:nvPicPr>
        <p:blipFill>
          <a:blip r:embed="rId4">
            <a:alphaModFix/>
          </a:blip>
          <a:stretch>
            <a:fillRect/>
          </a:stretch>
        </p:blipFill>
        <p:spPr>
          <a:xfrm>
            <a:off x="4890125" y="1989675"/>
            <a:ext cx="3693050" cy="2977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0"/>
          <p:cNvSpPr txBox="1"/>
          <p:nvPr>
            <p:ph idx="1" type="body"/>
          </p:nvPr>
        </p:nvSpPr>
        <p:spPr>
          <a:xfrm>
            <a:off x="1303800" y="857100"/>
            <a:ext cx="7030500" cy="3598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Proxima Nova"/>
              <a:buChar char="●"/>
            </a:pPr>
            <a:r>
              <a:rPr lang="en" sz="1200">
                <a:solidFill>
                  <a:srgbClr val="000000"/>
                </a:solidFill>
                <a:latin typeface="Proxima Nova"/>
                <a:ea typeface="Proxima Nova"/>
                <a:cs typeface="Proxima Nova"/>
                <a:sym typeface="Proxima Nova"/>
              </a:rPr>
              <a:t>It can be seen that the path of the following robot is fluctuating around the desired path of the lead robot in the presence of random noise. </a:t>
            </a:r>
            <a:endParaRPr sz="1200">
              <a:solidFill>
                <a:srgbClr val="000000"/>
              </a:solidFill>
              <a:latin typeface="Proxima Nova"/>
              <a:ea typeface="Proxima Nova"/>
              <a:cs typeface="Proxima Nova"/>
              <a:sym typeface="Proxima Nova"/>
            </a:endParaRPr>
          </a:p>
          <a:p>
            <a:pPr indent="-317500" lvl="0" marL="457200" rtl="0" algn="l">
              <a:spcBef>
                <a:spcPts val="0"/>
              </a:spcBef>
              <a:spcAft>
                <a:spcPts val="0"/>
              </a:spcAft>
              <a:buClr>
                <a:srgbClr val="000000"/>
              </a:buClr>
              <a:buSzPts val="1400"/>
              <a:buFont typeface="Oswald"/>
              <a:buChar char="●"/>
            </a:pPr>
            <a:r>
              <a:rPr lang="en" sz="900">
                <a:solidFill>
                  <a:srgbClr val="000000"/>
                </a:solidFill>
                <a:latin typeface="Proxima Nova"/>
                <a:ea typeface="Proxima Nova"/>
                <a:cs typeface="Proxima Nova"/>
                <a:sym typeface="Proxima Nova"/>
              </a:rPr>
              <a:t> </a:t>
            </a:r>
            <a:r>
              <a:rPr lang="en" sz="1200">
                <a:solidFill>
                  <a:srgbClr val="000000"/>
                </a:solidFill>
                <a:latin typeface="Proxima Nova"/>
                <a:ea typeface="Proxima Nova"/>
                <a:cs typeface="Proxima Nova"/>
                <a:sym typeface="Proxima Nova"/>
              </a:rPr>
              <a:t>To account for this fluctuation,we have taken error between following robot’s position and  target lead’s robot position in control formulation for efficient tracking.</a:t>
            </a:r>
            <a:endParaRPr sz="1200">
              <a:solidFill>
                <a:srgbClr val="000000"/>
              </a:solidFill>
              <a:latin typeface="Proxima Nova"/>
              <a:ea typeface="Proxima Nova"/>
              <a:cs typeface="Proxima Nova"/>
              <a:sym typeface="Proxima Nova"/>
            </a:endParaRPr>
          </a:p>
          <a:p>
            <a:pPr indent="0" lvl="0" marL="457200" rtl="0" algn="l">
              <a:spcBef>
                <a:spcPts val="0"/>
              </a:spcBef>
              <a:spcAft>
                <a:spcPts val="0"/>
              </a:spcAft>
              <a:buNone/>
            </a:pPr>
            <a:r>
              <a:t/>
            </a:r>
            <a:endParaRPr sz="1200">
              <a:solidFill>
                <a:srgbClr val="000000"/>
              </a:solidFill>
              <a:latin typeface="Proxima Nova"/>
              <a:ea typeface="Proxima Nova"/>
              <a:cs typeface="Proxima Nova"/>
              <a:sym typeface="Proxima Nova"/>
            </a:endParaRPr>
          </a:p>
          <a:p>
            <a:pPr indent="0" lvl="0" marL="457200" rtl="0" algn="l">
              <a:spcBef>
                <a:spcPts val="0"/>
              </a:spcBef>
              <a:spcAft>
                <a:spcPts val="0"/>
              </a:spcAft>
              <a:buNone/>
            </a:pPr>
            <a:r>
              <a:t/>
            </a:r>
            <a:endParaRPr sz="1200">
              <a:solidFill>
                <a:srgbClr val="000000"/>
              </a:solidFill>
              <a:latin typeface="Proxima Nova"/>
              <a:ea typeface="Proxima Nova"/>
              <a:cs typeface="Proxima Nova"/>
              <a:sym typeface="Proxima Nova"/>
            </a:endParaRPr>
          </a:p>
          <a:p>
            <a:pPr indent="0" lvl="0" marL="457200" rtl="0" algn="l">
              <a:spcBef>
                <a:spcPts val="0"/>
              </a:spcBef>
              <a:spcAft>
                <a:spcPts val="0"/>
              </a:spcAft>
              <a:buNone/>
            </a:pPr>
            <a:r>
              <a:t/>
            </a:r>
            <a:endParaRPr sz="1200">
              <a:solidFill>
                <a:srgbClr val="000000"/>
              </a:solidFill>
              <a:latin typeface="Proxima Nova"/>
              <a:ea typeface="Proxima Nova"/>
              <a:cs typeface="Proxima Nova"/>
              <a:sym typeface="Proxima Nova"/>
            </a:endParaRPr>
          </a:p>
          <a:p>
            <a:pPr indent="0" lvl="0" marL="457200" rtl="0" algn="l">
              <a:spcBef>
                <a:spcPts val="0"/>
              </a:spcBef>
              <a:spcAft>
                <a:spcPts val="0"/>
              </a:spcAft>
              <a:buNone/>
            </a:pPr>
            <a:r>
              <a:t/>
            </a:r>
            <a:endParaRPr sz="1200">
              <a:solidFill>
                <a:srgbClr val="000000"/>
              </a:solidFill>
              <a:latin typeface="Proxima Nova"/>
              <a:ea typeface="Proxima Nova"/>
              <a:cs typeface="Proxima Nova"/>
              <a:sym typeface="Proxima Nova"/>
            </a:endParaRPr>
          </a:p>
          <a:p>
            <a:pPr indent="0" lvl="0" marL="457200" rtl="0" algn="l">
              <a:spcBef>
                <a:spcPts val="0"/>
              </a:spcBef>
              <a:spcAft>
                <a:spcPts val="0"/>
              </a:spcAft>
              <a:buNone/>
            </a:pPr>
            <a:r>
              <a:rPr lang="en" sz="1200">
                <a:solidFill>
                  <a:srgbClr val="000000"/>
                </a:solidFill>
                <a:latin typeface="Proxima Nova"/>
                <a:ea typeface="Proxima Nova"/>
                <a:cs typeface="Proxima Nova"/>
                <a:sym typeface="Proxima Nova"/>
              </a:rPr>
              <a:t>Where d(i) is the cross-track error.</a:t>
            </a:r>
            <a:endParaRPr sz="1200">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sz="1200">
                <a:solidFill>
                  <a:srgbClr val="000000"/>
                </a:solidFill>
                <a:latin typeface="Proxima Nova"/>
                <a:ea typeface="Proxima Nova"/>
                <a:cs typeface="Proxima Nova"/>
                <a:sym typeface="Proxima Nova"/>
              </a:rPr>
              <a:t>K has to be chosen with care,otherwise it would shoot up the error and lead to high deviation from desired path.</a:t>
            </a:r>
            <a:endParaRPr sz="1200">
              <a:solidFill>
                <a:srgbClr val="000000"/>
              </a:solidFill>
              <a:latin typeface="Proxima Nova"/>
              <a:ea typeface="Proxima Nova"/>
              <a:cs typeface="Proxima Nova"/>
              <a:sym typeface="Proxima Nova"/>
            </a:endParaRPr>
          </a:p>
          <a:p>
            <a:pPr indent="0" lvl="0" marL="457200" rtl="0" algn="l">
              <a:spcBef>
                <a:spcPts val="0"/>
              </a:spcBef>
              <a:spcAft>
                <a:spcPts val="0"/>
              </a:spcAft>
              <a:buNone/>
            </a:pPr>
            <a:r>
              <a:t/>
            </a:r>
            <a:endParaRPr sz="1200">
              <a:solidFill>
                <a:srgbClr val="000000"/>
              </a:solidFill>
              <a:latin typeface="Proxima Nova"/>
              <a:ea typeface="Proxima Nova"/>
              <a:cs typeface="Proxima Nova"/>
              <a:sym typeface="Proxima Nova"/>
            </a:endParaRPr>
          </a:p>
        </p:txBody>
      </p:sp>
      <p:pic>
        <p:nvPicPr>
          <p:cNvPr id="544" name="Google Shape;544;p50"/>
          <p:cNvPicPr preferRelativeResize="0"/>
          <p:nvPr/>
        </p:nvPicPr>
        <p:blipFill>
          <a:blip r:embed="rId3">
            <a:alphaModFix/>
          </a:blip>
          <a:stretch>
            <a:fillRect/>
          </a:stretch>
        </p:blipFill>
        <p:spPr>
          <a:xfrm>
            <a:off x="2062175" y="1877423"/>
            <a:ext cx="5019675" cy="694325"/>
          </a:xfrm>
          <a:prstGeom prst="rect">
            <a:avLst/>
          </a:prstGeom>
          <a:noFill/>
          <a:ln>
            <a:noFill/>
          </a:ln>
        </p:spPr>
      </p:pic>
      <p:pic>
        <p:nvPicPr>
          <p:cNvPr id="545" name="Google Shape;545;p50"/>
          <p:cNvPicPr preferRelativeResize="0"/>
          <p:nvPr/>
        </p:nvPicPr>
        <p:blipFill>
          <a:blip r:embed="rId4">
            <a:alphaModFix/>
          </a:blip>
          <a:stretch>
            <a:fillRect/>
          </a:stretch>
        </p:blipFill>
        <p:spPr>
          <a:xfrm>
            <a:off x="3017488" y="3444175"/>
            <a:ext cx="3109026" cy="383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1"/>
          <p:cNvSpPr txBox="1"/>
          <p:nvPr>
            <p:ph type="title"/>
          </p:nvPr>
        </p:nvSpPr>
        <p:spPr>
          <a:xfrm>
            <a:off x="1303800" y="428175"/>
            <a:ext cx="7030500" cy="8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Simulation of two-robot convoy in the presence of random noise</a:t>
            </a:r>
            <a:endParaRPr sz="2300"/>
          </a:p>
        </p:txBody>
      </p:sp>
      <p:pic>
        <p:nvPicPr>
          <p:cNvPr id="551" name="Google Shape;551;p51"/>
          <p:cNvPicPr preferRelativeResize="0"/>
          <p:nvPr/>
        </p:nvPicPr>
        <p:blipFill>
          <a:blip r:embed="rId3">
            <a:alphaModFix/>
          </a:blip>
          <a:stretch>
            <a:fillRect/>
          </a:stretch>
        </p:blipFill>
        <p:spPr>
          <a:xfrm>
            <a:off x="257175" y="1384550"/>
            <a:ext cx="4167400" cy="3409075"/>
          </a:xfrm>
          <a:prstGeom prst="rect">
            <a:avLst/>
          </a:prstGeom>
          <a:noFill/>
          <a:ln>
            <a:noFill/>
          </a:ln>
        </p:spPr>
      </p:pic>
      <p:pic>
        <p:nvPicPr>
          <p:cNvPr id="552" name="Google Shape;552;p51"/>
          <p:cNvPicPr preferRelativeResize="0"/>
          <p:nvPr/>
        </p:nvPicPr>
        <p:blipFill>
          <a:blip r:embed="rId4">
            <a:alphaModFix/>
          </a:blip>
          <a:stretch>
            <a:fillRect/>
          </a:stretch>
        </p:blipFill>
        <p:spPr>
          <a:xfrm>
            <a:off x="4730150" y="1409110"/>
            <a:ext cx="4167400" cy="33599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to Simulations:</a:t>
            </a:r>
            <a:endParaRPr/>
          </a:p>
        </p:txBody>
      </p:sp>
      <p:sp>
        <p:nvSpPr>
          <p:cNvPr id="298" name="Google Shape;298;p16"/>
          <p:cNvSpPr txBox="1"/>
          <p:nvPr>
            <p:ph idx="1" type="body"/>
          </p:nvPr>
        </p:nvSpPr>
        <p:spPr>
          <a:xfrm>
            <a:off x="1075200" y="1464000"/>
            <a:ext cx="7259100" cy="34164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Relative Velocity along the line joining 2 consecutive robots is zero.</a:t>
            </a:r>
            <a:endParaRPr>
              <a:solidFill>
                <a:srgbClr val="000000"/>
              </a:solidFill>
              <a:latin typeface="Proxima Nova"/>
              <a:ea typeface="Proxima Nova"/>
              <a:cs typeface="Proxima Nova"/>
              <a:sym typeface="Proxima Nova"/>
            </a:endParaRPr>
          </a:p>
          <a:p>
            <a:pPr indent="-311150" lvl="0" marL="457200" rtl="0" algn="l">
              <a:lnSpc>
                <a:spcPct val="150000"/>
              </a:lnSpc>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Each follower robot turns with the same angular velocity as its leader robot about the follower robot.</a:t>
            </a:r>
            <a:endParaRPr>
              <a:solidFill>
                <a:srgbClr val="000000"/>
              </a:solidFill>
              <a:latin typeface="Proxima Nova"/>
              <a:ea typeface="Proxima Nova"/>
              <a:cs typeface="Proxima Nova"/>
              <a:sym typeface="Proxima Nova"/>
            </a:endParaRPr>
          </a:p>
          <a:p>
            <a:pPr indent="-311150" lvl="0" marL="457200" rtl="0" algn="l">
              <a:lnSpc>
                <a:spcPct val="150000"/>
              </a:lnSpc>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For the purpose of simulating this numerically for different shaped trajectories we sample a discrete amount of points with small time intervals between them for each trajectory.</a:t>
            </a:r>
            <a:endParaRPr>
              <a:solidFill>
                <a:srgbClr val="000000"/>
              </a:solidFill>
              <a:latin typeface="Proxima Nova"/>
              <a:ea typeface="Proxima Nova"/>
              <a:cs typeface="Proxima Nova"/>
              <a:sym typeface="Proxima Nova"/>
            </a:endParaRPr>
          </a:p>
          <a:p>
            <a:pPr indent="-311150" lvl="0" marL="457200" rtl="0" algn="l">
              <a:lnSpc>
                <a:spcPct val="150000"/>
              </a:lnSpc>
              <a:spcBef>
                <a:spcPts val="0"/>
              </a:spcBef>
              <a:spcAft>
                <a:spcPts val="0"/>
              </a:spcAft>
              <a:buClr>
                <a:srgbClr val="FFFFFF"/>
              </a:buClr>
              <a:buSzPts val="1300"/>
              <a:buFont typeface="Proxima Nova"/>
              <a:buChar char="●"/>
            </a:pPr>
            <a:r>
              <a:rPr lang="en">
                <a:solidFill>
                  <a:srgbClr val="000000"/>
                </a:solidFill>
                <a:latin typeface="Proxima Nova"/>
                <a:ea typeface="Proxima Nova"/>
                <a:cs typeface="Proxima Nova"/>
                <a:sym typeface="Proxima Nova"/>
              </a:rPr>
              <a:t>For each of these points we compute each robot’s velocities using the guidance laws and displace them in the next time step with the computed velocities.</a:t>
            </a:r>
            <a:endParaRPr>
              <a:solidFill>
                <a:srgbClr val="FFFFFF"/>
              </a:solidFill>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52"/>
          <p:cNvPicPr preferRelativeResize="0"/>
          <p:nvPr/>
        </p:nvPicPr>
        <p:blipFill>
          <a:blip r:embed="rId3">
            <a:alphaModFix/>
          </a:blip>
          <a:stretch>
            <a:fillRect/>
          </a:stretch>
        </p:blipFill>
        <p:spPr>
          <a:xfrm>
            <a:off x="214075" y="774626"/>
            <a:ext cx="4102487" cy="3383550"/>
          </a:xfrm>
          <a:prstGeom prst="rect">
            <a:avLst/>
          </a:prstGeom>
          <a:noFill/>
          <a:ln>
            <a:noFill/>
          </a:ln>
        </p:spPr>
      </p:pic>
      <p:pic>
        <p:nvPicPr>
          <p:cNvPr id="558" name="Google Shape;558;p52"/>
          <p:cNvPicPr preferRelativeResize="0"/>
          <p:nvPr/>
        </p:nvPicPr>
        <p:blipFill>
          <a:blip r:embed="rId4">
            <a:alphaModFix/>
          </a:blip>
          <a:stretch>
            <a:fillRect/>
          </a:stretch>
        </p:blipFill>
        <p:spPr>
          <a:xfrm>
            <a:off x="4635325" y="774625"/>
            <a:ext cx="4357924" cy="338355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64" name="Google Shape;564;p53"/>
          <p:cNvSpPr txBox="1"/>
          <p:nvPr>
            <p:ph idx="1" type="body"/>
          </p:nvPr>
        </p:nvSpPr>
        <p:spPr>
          <a:xfrm>
            <a:off x="1303800" y="1432900"/>
            <a:ext cx="7030500" cy="28425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Font typeface="Proxima Nova"/>
              <a:buChar char="●"/>
            </a:pPr>
            <a:r>
              <a:rPr lang="en">
                <a:latin typeface="Proxima Nova"/>
                <a:ea typeface="Proxima Nova"/>
                <a:cs typeface="Proxima Nova"/>
                <a:sym typeface="Proxima Nova"/>
              </a:rPr>
              <a:t>The robot convoy can be guided through numerous guidance schema</a:t>
            </a:r>
            <a:endParaRPr>
              <a:latin typeface="Proxima Nova"/>
              <a:ea typeface="Proxima Nova"/>
              <a:cs typeface="Proxima Nova"/>
              <a:sym typeface="Proxima Nova"/>
            </a:endParaRPr>
          </a:p>
          <a:p>
            <a:pPr indent="-311150" lvl="0" marL="457200" rtl="0" algn="l">
              <a:lnSpc>
                <a:spcPct val="150000"/>
              </a:lnSpc>
              <a:spcBef>
                <a:spcPts val="0"/>
              </a:spcBef>
              <a:spcAft>
                <a:spcPts val="0"/>
              </a:spcAft>
              <a:buSzPts val="1300"/>
              <a:buFont typeface="Proxima Nova"/>
              <a:buChar char="●"/>
            </a:pPr>
            <a:r>
              <a:rPr lang="en">
                <a:latin typeface="Proxima Nova"/>
                <a:ea typeface="Proxima Nova"/>
                <a:cs typeface="Proxima Nova"/>
                <a:sym typeface="Proxima Nova"/>
              </a:rPr>
              <a:t>We have used few from paper and tried to implement some improvisations</a:t>
            </a:r>
            <a:endParaRPr>
              <a:latin typeface="Proxima Nova"/>
              <a:ea typeface="Proxima Nova"/>
              <a:cs typeface="Proxima Nova"/>
              <a:sym typeface="Proxima Nova"/>
            </a:endParaRPr>
          </a:p>
          <a:p>
            <a:pPr indent="-311150" lvl="0" marL="457200" rtl="0" algn="l">
              <a:lnSpc>
                <a:spcPct val="150000"/>
              </a:lnSpc>
              <a:spcBef>
                <a:spcPts val="0"/>
              </a:spcBef>
              <a:spcAft>
                <a:spcPts val="0"/>
              </a:spcAft>
              <a:buSzPts val="1300"/>
              <a:buFont typeface="Proxima Nova"/>
              <a:buChar char="●"/>
            </a:pPr>
            <a:r>
              <a:rPr lang="en">
                <a:latin typeface="Proxima Nova"/>
                <a:ea typeface="Proxima Nova"/>
                <a:cs typeface="Proxima Nova"/>
                <a:sym typeface="Proxima Nova"/>
              </a:rPr>
              <a:t>As we go with more sophisticated algorithms, errors reduce but it comes with high computational costs</a:t>
            </a:r>
            <a:endParaRPr>
              <a:latin typeface="Proxima Nova"/>
              <a:ea typeface="Proxima Nova"/>
              <a:cs typeface="Proxima Nova"/>
              <a:sym typeface="Proxima Nova"/>
            </a:endParaRPr>
          </a:p>
          <a:p>
            <a:pPr indent="-311150" lvl="0" marL="457200" rtl="0" algn="l">
              <a:lnSpc>
                <a:spcPct val="150000"/>
              </a:lnSpc>
              <a:spcBef>
                <a:spcPts val="0"/>
              </a:spcBef>
              <a:spcAft>
                <a:spcPts val="0"/>
              </a:spcAft>
              <a:buSzPts val="1300"/>
              <a:buFont typeface="Proxima Nova"/>
              <a:buChar char="●"/>
            </a:pPr>
            <a:r>
              <a:rPr lang="en">
                <a:latin typeface="Proxima Nova"/>
                <a:ea typeface="Proxima Nova"/>
                <a:cs typeface="Proxima Nova"/>
                <a:sym typeface="Proxima Nova"/>
              </a:rPr>
              <a:t>This </a:t>
            </a:r>
            <a:r>
              <a:rPr lang="en">
                <a:latin typeface="Proxima Nova"/>
                <a:ea typeface="Proxima Nova"/>
                <a:cs typeface="Proxima Nova"/>
                <a:sym typeface="Proxima Nova"/>
              </a:rPr>
              <a:t>knowledge</a:t>
            </a:r>
            <a:r>
              <a:rPr lang="en">
                <a:latin typeface="Proxima Nova"/>
                <a:ea typeface="Proxima Nova"/>
                <a:cs typeface="Proxima Nova"/>
                <a:sym typeface="Proxima Nova"/>
              </a:rPr>
              <a:t> can be applied in various day to day life activities, such as autonomous cars and automatic signals for cars to follow the convoy.</a:t>
            </a:r>
            <a:endParaRPr>
              <a:latin typeface="Proxima Nova"/>
              <a:ea typeface="Proxima Nova"/>
              <a:cs typeface="Proxima Nova"/>
              <a:sym typeface="Proxima Nova"/>
            </a:endParaRPr>
          </a:p>
          <a:p>
            <a:pPr indent="-311150" lvl="0" marL="457200" rtl="0" algn="l">
              <a:lnSpc>
                <a:spcPct val="150000"/>
              </a:lnSpc>
              <a:spcBef>
                <a:spcPts val="0"/>
              </a:spcBef>
              <a:spcAft>
                <a:spcPts val="0"/>
              </a:spcAft>
              <a:buSzPts val="1300"/>
              <a:buFont typeface="Proxima Nova"/>
              <a:buChar char="●"/>
            </a:pPr>
            <a:r>
              <a:rPr lang="en">
                <a:latin typeface="Proxima Nova"/>
                <a:ea typeface="Proxima Nova"/>
                <a:cs typeface="Proxima Nova"/>
                <a:sym typeface="Proxima Nova"/>
              </a:rPr>
              <a:t>We have learnt various new things about guidance schemas and saw their real life application as a part of this project, the experience during the project was enriching and encouraging.</a:t>
            </a:r>
            <a:endParaRPr>
              <a:latin typeface="Proxima Nova"/>
              <a:ea typeface="Proxima Nova"/>
              <a:cs typeface="Proxima Nova"/>
              <a:sym typeface="Proxima Nova"/>
            </a:endParaRPr>
          </a:p>
          <a:p>
            <a:pPr indent="0" lvl="0" marL="0" rtl="0" algn="l">
              <a:lnSpc>
                <a:spcPct val="150000"/>
              </a:lnSpc>
              <a:spcBef>
                <a:spcPts val="1600"/>
              </a:spcBef>
              <a:spcAft>
                <a:spcPts val="1600"/>
              </a:spcAft>
              <a:buNone/>
            </a:pPr>
            <a:r>
              <a:t/>
            </a:r>
            <a:endParaRPr>
              <a:latin typeface="Proxima Nova Semibold"/>
              <a:ea typeface="Proxima Nova Semibold"/>
              <a:cs typeface="Proxima Nova Semibold"/>
              <a:sym typeface="Proxima Nova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570" name="Google Shape;570;p54"/>
          <p:cNvSpPr txBox="1"/>
          <p:nvPr>
            <p:ph idx="1" type="body"/>
          </p:nvPr>
        </p:nvSpPr>
        <p:spPr>
          <a:xfrm>
            <a:off x="1303800" y="1432900"/>
            <a:ext cx="7030500" cy="6138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Font typeface="Proxima Nova"/>
              <a:buChar char="●"/>
            </a:pPr>
            <a:r>
              <a:rPr lang="en" u="sng">
                <a:solidFill>
                  <a:schemeClr val="hlink"/>
                </a:solidFill>
                <a:latin typeface="Proxima Nova Semibold"/>
                <a:ea typeface="Proxima Nova Semibold"/>
                <a:cs typeface="Proxima Nova Semibold"/>
                <a:sym typeface="Proxima Nova Semibold"/>
                <a:hlinkClick r:id="rId3"/>
              </a:rPr>
              <a:t>https://ieeexplore.ieee.org/abstract/document/1468252</a:t>
            </a:r>
            <a:endParaRPr>
              <a:latin typeface="Proxima Nova Semibold"/>
              <a:ea typeface="Proxima Nova Semibold"/>
              <a:cs typeface="Proxima Nova Semibold"/>
              <a:sym typeface="Proxima Nova Semibold"/>
            </a:endParaRPr>
          </a:p>
          <a:p>
            <a:pPr indent="0" lvl="0" marL="0" rtl="0" algn="l">
              <a:lnSpc>
                <a:spcPct val="150000"/>
              </a:lnSpc>
              <a:spcBef>
                <a:spcPts val="1600"/>
              </a:spcBef>
              <a:spcAft>
                <a:spcPts val="1600"/>
              </a:spcAft>
              <a:buNone/>
            </a:pPr>
            <a:r>
              <a:t/>
            </a:r>
            <a:endParaRPr>
              <a:latin typeface="Proxima Nova Semibold"/>
              <a:ea typeface="Proxima Nova Semibold"/>
              <a:cs typeface="Proxima Nova Semibold"/>
              <a:sym typeface="Proxima Nova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Contributions:</a:t>
            </a:r>
            <a:endParaRPr/>
          </a:p>
        </p:txBody>
      </p:sp>
      <p:sp>
        <p:nvSpPr>
          <p:cNvPr id="576" name="Google Shape;576;p55"/>
          <p:cNvSpPr txBox="1"/>
          <p:nvPr>
            <p:ph idx="1" type="body"/>
          </p:nvPr>
        </p:nvSpPr>
        <p:spPr>
          <a:xfrm>
            <a:off x="1303800" y="1432900"/>
            <a:ext cx="7030500" cy="25416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Font typeface="Proxima Nova"/>
              <a:buChar char="●"/>
            </a:pPr>
            <a:r>
              <a:rPr lang="en">
                <a:latin typeface="Proxima Nova Semibold"/>
                <a:ea typeface="Proxima Nova Semibold"/>
                <a:cs typeface="Proxima Nova Semibold"/>
                <a:sym typeface="Proxima Nova Semibold"/>
              </a:rPr>
              <a:t>S Tarun Prasad (ME17B114)</a:t>
            </a:r>
            <a:r>
              <a:rPr lang="en">
                <a:latin typeface="Proxima Nova"/>
                <a:ea typeface="Proxima Nova"/>
                <a:cs typeface="Proxima Nova"/>
                <a:sym typeface="Proxima Nova"/>
              </a:rPr>
              <a:t>: Deviated Pursuit Simulation and Interpretation, Improvisation 1 Deviation-Error Proportional Deviated Pursuit Ideation and Simulation, Presentation, Report.</a:t>
            </a:r>
            <a:endParaRPr>
              <a:latin typeface="Proxima Nova"/>
              <a:ea typeface="Proxima Nova"/>
              <a:cs typeface="Proxima Nova"/>
              <a:sym typeface="Proxima Nova"/>
            </a:endParaRPr>
          </a:p>
          <a:p>
            <a:pPr indent="-311150" lvl="0" marL="457200" rtl="0" algn="l">
              <a:lnSpc>
                <a:spcPct val="150000"/>
              </a:lnSpc>
              <a:spcBef>
                <a:spcPts val="0"/>
              </a:spcBef>
              <a:spcAft>
                <a:spcPts val="0"/>
              </a:spcAft>
              <a:buSzPts val="1300"/>
              <a:buFont typeface="Proxima Nova"/>
              <a:buChar char="●"/>
            </a:pPr>
            <a:r>
              <a:rPr lang="en">
                <a:latin typeface="Proxima Nova Semibold"/>
                <a:ea typeface="Proxima Nova Semibold"/>
                <a:cs typeface="Proxima Nova Semibold"/>
                <a:sym typeface="Proxima Nova Semibold"/>
              </a:rPr>
              <a:t>Shreeniwas Jagdale (ME17B115):</a:t>
            </a:r>
            <a:r>
              <a:rPr lang="en">
                <a:latin typeface="Proxima Nova"/>
                <a:ea typeface="Proxima Nova"/>
                <a:cs typeface="Proxima Nova"/>
                <a:sym typeface="Proxima Nova"/>
              </a:rPr>
              <a:t> Pure Pursuit Simulation and Interpretation, Improvisation 3, Presentation, Report</a:t>
            </a:r>
            <a:endParaRPr>
              <a:latin typeface="Proxima Nova"/>
              <a:ea typeface="Proxima Nova"/>
              <a:cs typeface="Proxima Nova"/>
              <a:sym typeface="Proxima Nova"/>
            </a:endParaRPr>
          </a:p>
          <a:p>
            <a:pPr indent="-311150" lvl="0" marL="457200" rtl="0" algn="l">
              <a:lnSpc>
                <a:spcPct val="150000"/>
              </a:lnSpc>
              <a:spcBef>
                <a:spcPts val="0"/>
              </a:spcBef>
              <a:spcAft>
                <a:spcPts val="0"/>
              </a:spcAft>
              <a:buSzPts val="1300"/>
              <a:buFont typeface="Proxima Nova"/>
              <a:buChar char="●"/>
            </a:pPr>
            <a:r>
              <a:rPr lang="en">
                <a:latin typeface="Proxima Nova Semibold"/>
                <a:ea typeface="Proxima Nova Semibold"/>
                <a:cs typeface="Proxima Nova Semibold"/>
                <a:sym typeface="Proxima Nova Semibold"/>
              </a:rPr>
              <a:t>Sarin John (CH17B069):</a:t>
            </a:r>
            <a:r>
              <a:rPr lang="en">
                <a:latin typeface="Proxima Nova"/>
                <a:ea typeface="Proxima Nova"/>
                <a:cs typeface="Proxima Nova"/>
                <a:sym typeface="Proxima Nova"/>
              </a:rPr>
              <a:t> Proportional Navigation Simulation and Interpretation, Presentation, Report</a:t>
            </a:r>
            <a:endParaRPr>
              <a:latin typeface="Proxima Nova"/>
              <a:ea typeface="Proxima Nova"/>
              <a:cs typeface="Proxima Nova"/>
              <a:sym typeface="Proxima Nova"/>
            </a:endParaRPr>
          </a:p>
          <a:p>
            <a:pPr indent="-311150" lvl="0" marL="457200" rtl="0" algn="l">
              <a:lnSpc>
                <a:spcPct val="150000"/>
              </a:lnSpc>
              <a:spcBef>
                <a:spcPts val="0"/>
              </a:spcBef>
              <a:spcAft>
                <a:spcPts val="0"/>
              </a:spcAft>
              <a:buSzPts val="1300"/>
              <a:buFont typeface="Proxima Nova"/>
              <a:buChar char="●"/>
            </a:pPr>
            <a:r>
              <a:rPr lang="en">
                <a:latin typeface="Proxima Nova Semibold"/>
                <a:ea typeface="Proxima Nova Semibold"/>
                <a:cs typeface="Proxima Nova Semibold"/>
                <a:sym typeface="Proxima Nova Semibold"/>
              </a:rPr>
              <a:t>Vaibhav tarphe (ME17B116):</a:t>
            </a:r>
            <a:r>
              <a:rPr lang="en">
                <a:latin typeface="Proxima Nova"/>
                <a:ea typeface="Proxima Nova"/>
                <a:cs typeface="Proxima Nova"/>
                <a:sym typeface="Proxima Nova"/>
              </a:rPr>
              <a:t> Noise Simulation and Interpretation,Noise Attenuation,Presentation,Report</a:t>
            </a:r>
            <a:endParaRPr>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6"/>
          <p:cNvSpPr txBox="1"/>
          <p:nvPr/>
        </p:nvSpPr>
        <p:spPr>
          <a:xfrm>
            <a:off x="2123550" y="1950250"/>
            <a:ext cx="4896900" cy="11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Nunito"/>
                <a:ea typeface="Nunito"/>
                <a:cs typeface="Nunito"/>
                <a:sym typeface="Nunito"/>
              </a:rPr>
              <a:t>THANK YOU</a:t>
            </a:r>
            <a:endParaRPr sz="6000">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Assumptions:</a:t>
            </a:r>
            <a:endParaRPr/>
          </a:p>
        </p:txBody>
      </p:sp>
      <p:sp>
        <p:nvSpPr>
          <p:cNvPr id="304" name="Google Shape;304;p17"/>
          <p:cNvSpPr txBox="1"/>
          <p:nvPr>
            <p:ph idx="1" type="body"/>
          </p:nvPr>
        </p:nvSpPr>
        <p:spPr>
          <a:xfrm>
            <a:off x="890175" y="1426200"/>
            <a:ext cx="7735800" cy="35244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Constant distance is maintained within each consecutive member of the convoy due to the inputs from guidance laws.</a:t>
            </a:r>
            <a:endParaRPr>
              <a:solidFill>
                <a:srgbClr val="000000"/>
              </a:solidFill>
              <a:latin typeface="Proxima Nova"/>
              <a:ea typeface="Proxima Nova"/>
              <a:cs typeface="Proxima Nova"/>
              <a:sym typeface="Proxima Nova"/>
            </a:endParaRPr>
          </a:p>
          <a:p>
            <a:pPr indent="-311150" lvl="0" marL="457200" rtl="0" algn="l">
              <a:lnSpc>
                <a:spcPct val="150000"/>
              </a:lnSpc>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The time interval of discretisation is small enough to assume generality of the analytical guidance solutions to the discrete interval simulations.</a:t>
            </a:r>
            <a:endParaRPr>
              <a:solidFill>
                <a:srgbClr val="000000"/>
              </a:solidFill>
              <a:latin typeface="Proxima Nova"/>
              <a:ea typeface="Proxima Nova"/>
              <a:cs typeface="Proxima Nova"/>
              <a:sym typeface="Proxima Nova"/>
            </a:endParaRPr>
          </a:p>
          <a:p>
            <a:pPr indent="-311150" lvl="0" marL="457200" rtl="0" algn="l">
              <a:lnSpc>
                <a:spcPct val="150000"/>
              </a:lnSpc>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Each follower robot is able to sense the absolute velocity of its own leader robot without any time lag and using it can compute the leader coordinate accurately by knowledge of time.</a:t>
            </a:r>
            <a:endParaRPr>
              <a:solidFill>
                <a:srgbClr val="000000"/>
              </a:solidFill>
              <a:latin typeface="Proxima Nova"/>
              <a:ea typeface="Proxima Nova"/>
              <a:cs typeface="Proxima Nova"/>
              <a:sym typeface="Proxima Nova"/>
            </a:endParaRPr>
          </a:p>
          <a:p>
            <a:pPr indent="-311150" lvl="0" marL="457200" rtl="0" algn="l">
              <a:lnSpc>
                <a:spcPct val="150000"/>
              </a:lnSpc>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The follower robots can keep track of its own velocities and thereby its coordinates as well.</a:t>
            </a:r>
            <a:endParaRPr>
              <a:solidFill>
                <a:srgbClr val="000000"/>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Pure Pursuit</a:t>
            </a:r>
            <a:endParaRPr/>
          </a:p>
          <a:p>
            <a:pPr indent="0" lvl="0" marL="0" rtl="0" algn="l">
              <a:spcBef>
                <a:spcPts val="0"/>
              </a:spcBef>
              <a:spcAft>
                <a:spcPts val="0"/>
              </a:spcAft>
              <a:buNone/>
            </a:pPr>
            <a:r>
              <a:t/>
            </a:r>
            <a:endParaRPr/>
          </a:p>
        </p:txBody>
      </p:sp>
      <p:sp>
        <p:nvSpPr>
          <p:cNvPr id="310" name="Google Shape;310;p18"/>
          <p:cNvSpPr txBox="1"/>
          <p:nvPr>
            <p:ph idx="1" type="body"/>
          </p:nvPr>
        </p:nvSpPr>
        <p:spPr>
          <a:xfrm>
            <a:off x="662550" y="1410650"/>
            <a:ext cx="8317200" cy="27363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00000"/>
              </a:buClr>
              <a:buSzPts val="1300"/>
              <a:buFont typeface="Proxima Nova"/>
              <a:buChar char="●"/>
            </a:pPr>
            <a:r>
              <a:rPr lang="en">
                <a:solidFill>
                  <a:srgbClr val="000000"/>
                </a:solidFill>
                <a:latin typeface="Proxima Nova Semibold"/>
                <a:ea typeface="Proxima Nova Semibold"/>
                <a:cs typeface="Proxima Nova Semibold"/>
                <a:sym typeface="Proxima Nova Semibold"/>
              </a:rPr>
              <a:t>Guidance Law</a:t>
            </a:r>
            <a:r>
              <a:rPr lang="en">
                <a:solidFill>
                  <a:srgbClr val="000000"/>
                </a:solidFill>
                <a:latin typeface="Proxima Nova"/>
                <a:ea typeface="Proxima Nova"/>
                <a:cs typeface="Proxima Nova"/>
                <a:sym typeface="Proxima Nova"/>
              </a:rPr>
              <a:t>:</a:t>
            </a:r>
            <a:endParaRPr>
              <a:solidFill>
                <a:srgbClr val="000000"/>
              </a:solidFill>
              <a:latin typeface="Proxima Nova"/>
              <a:ea typeface="Proxima Nova"/>
              <a:cs typeface="Proxima Nova"/>
              <a:sym typeface="Proxima Nova"/>
            </a:endParaRPr>
          </a:p>
          <a:p>
            <a:pPr indent="0" lvl="0" marL="457200" rtl="0" algn="l">
              <a:lnSpc>
                <a:spcPct val="150000"/>
              </a:lnSpc>
              <a:spcBef>
                <a:spcPts val="1600"/>
              </a:spcBef>
              <a:spcAft>
                <a:spcPts val="0"/>
              </a:spcAft>
              <a:buNone/>
            </a:pPr>
            <a:r>
              <a:t/>
            </a:r>
            <a:endParaRPr sz="800">
              <a:solidFill>
                <a:srgbClr val="000000"/>
              </a:solidFill>
              <a:latin typeface="Proxima Nova"/>
              <a:ea typeface="Proxima Nova"/>
              <a:cs typeface="Proxima Nova"/>
              <a:sym typeface="Proxima Nova"/>
            </a:endParaRPr>
          </a:p>
          <a:p>
            <a:pPr indent="-311150" lvl="0" marL="457200" rtl="0" algn="l">
              <a:lnSpc>
                <a:spcPct val="150000"/>
              </a:lnSpc>
              <a:spcBef>
                <a:spcPts val="160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After </a:t>
            </a:r>
            <a:r>
              <a:rPr lang="en">
                <a:solidFill>
                  <a:srgbClr val="000000"/>
                </a:solidFill>
                <a:latin typeface="Proxima Nova"/>
                <a:ea typeface="Proxima Nova"/>
                <a:cs typeface="Proxima Nova"/>
                <a:sym typeface="Proxima Nova"/>
              </a:rPr>
              <a:t>simplifying</a:t>
            </a:r>
            <a:r>
              <a:rPr lang="en">
                <a:solidFill>
                  <a:srgbClr val="000000"/>
                </a:solidFill>
                <a:latin typeface="Proxima Nova"/>
                <a:ea typeface="Proxima Nova"/>
                <a:cs typeface="Proxima Nova"/>
                <a:sym typeface="Proxima Nova"/>
              </a:rPr>
              <a:t> above equations for pure pursuit case we get following equations, which can be used to generate trajectories in MATLAB</a:t>
            </a:r>
            <a:endParaRPr>
              <a:solidFill>
                <a:srgbClr val="000000"/>
              </a:solidFill>
              <a:latin typeface="Proxima Nova"/>
              <a:ea typeface="Proxima Nova"/>
              <a:cs typeface="Proxima Nova"/>
              <a:sym typeface="Proxima Nova"/>
            </a:endParaRPr>
          </a:p>
          <a:p>
            <a:pPr indent="0" lvl="0" marL="457200" rtl="0" algn="l">
              <a:lnSpc>
                <a:spcPct val="150000"/>
              </a:lnSpc>
              <a:spcBef>
                <a:spcPts val="1600"/>
              </a:spcBef>
              <a:spcAft>
                <a:spcPts val="0"/>
              </a:spcAft>
              <a:buNone/>
            </a:pPr>
            <a:r>
              <a:t/>
            </a:r>
            <a:endParaRPr>
              <a:solidFill>
                <a:srgbClr val="000000"/>
              </a:solidFill>
              <a:latin typeface="Proxima Nova"/>
              <a:ea typeface="Proxima Nova"/>
              <a:cs typeface="Proxima Nova"/>
              <a:sym typeface="Proxima Nova"/>
            </a:endParaRPr>
          </a:p>
          <a:p>
            <a:pPr indent="-311150" lvl="0" marL="457200" rtl="0" algn="l">
              <a:spcBef>
                <a:spcPts val="160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The simulations were performed on MATLAB for an arbitrary convoy with n=3 robots and a fixed distance between each robot and the link to the code folder can be found </a:t>
            </a:r>
            <a:r>
              <a:rPr lang="en" u="sng">
                <a:solidFill>
                  <a:srgbClr val="1155CC"/>
                </a:solidFill>
                <a:latin typeface="Proxima Nova"/>
                <a:ea typeface="Proxima Nova"/>
                <a:cs typeface="Proxima Nova"/>
                <a:sym typeface="Proxima Nova"/>
                <a:hlinkClick r:id="rId3">
                  <a:extLst>
                    <a:ext uri="{A12FA001-AC4F-418D-AE19-62706E023703}">
                      <ahyp:hlinkClr val="tx"/>
                    </a:ext>
                  </a:extLst>
                </a:hlinkClick>
              </a:rPr>
              <a:t>here</a:t>
            </a:r>
            <a:r>
              <a:rPr lang="en">
                <a:solidFill>
                  <a:srgbClr val="000000"/>
                </a:solidFill>
                <a:latin typeface="Proxima Nova"/>
                <a:ea typeface="Proxima Nova"/>
                <a:cs typeface="Proxima Nova"/>
                <a:sym typeface="Proxima Nova"/>
              </a:rPr>
              <a:t>.</a:t>
            </a:r>
            <a:endParaRPr>
              <a:solidFill>
                <a:srgbClr val="000000"/>
              </a:solidFill>
              <a:latin typeface="Proxima Nova"/>
              <a:ea typeface="Proxima Nova"/>
              <a:cs typeface="Proxima Nova"/>
              <a:sym typeface="Proxima Nova"/>
            </a:endParaRPr>
          </a:p>
          <a:p>
            <a:pPr indent="-311150" lvl="0" marL="457200" rtl="0" algn="l">
              <a:spcBef>
                <a:spcPts val="0"/>
              </a:spcBef>
              <a:spcAft>
                <a:spcPts val="0"/>
              </a:spcAft>
              <a:buClr>
                <a:srgbClr val="000000"/>
              </a:buClr>
              <a:buSzPts val="1300"/>
              <a:buFont typeface="Proxima Nova"/>
              <a:buChar char="●"/>
            </a:pPr>
            <a:r>
              <a:rPr lang="en">
                <a:solidFill>
                  <a:srgbClr val="000000"/>
                </a:solidFill>
                <a:latin typeface="Proxima Nova"/>
                <a:ea typeface="Proxima Nova"/>
                <a:cs typeface="Proxima Nova"/>
                <a:sym typeface="Proxima Nova"/>
              </a:rPr>
              <a:t>The simulations were generated as videos and the link to the folder containing them can be found </a:t>
            </a:r>
            <a:r>
              <a:rPr lang="en" u="sng">
                <a:solidFill>
                  <a:srgbClr val="1155CC"/>
                </a:solidFill>
                <a:latin typeface="Proxima Nova"/>
                <a:ea typeface="Proxima Nova"/>
                <a:cs typeface="Proxima Nova"/>
                <a:sym typeface="Proxima Nova"/>
                <a:hlinkClick r:id="rId4">
                  <a:extLst>
                    <a:ext uri="{A12FA001-AC4F-418D-AE19-62706E023703}">
                      <ahyp:hlinkClr val="tx"/>
                    </a:ext>
                  </a:extLst>
                </a:hlinkClick>
              </a:rPr>
              <a:t>here</a:t>
            </a:r>
            <a:r>
              <a:rPr lang="en">
                <a:solidFill>
                  <a:srgbClr val="000000"/>
                </a:solidFill>
                <a:latin typeface="Proxima Nova"/>
                <a:ea typeface="Proxima Nova"/>
                <a:cs typeface="Proxima Nova"/>
                <a:sym typeface="Proxima Nova"/>
              </a:rPr>
              <a:t>.</a:t>
            </a:r>
            <a:endParaRPr>
              <a:solidFill>
                <a:srgbClr val="000000"/>
              </a:solidFill>
              <a:latin typeface="Proxima Nova"/>
              <a:ea typeface="Proxima Nova"/>
              <a:cs typeface="Proxima Nova"/>
              <a:sym typeface="Proxima Nova"/>
            </a:endParaRPr>
          </a:p>
        </p:txBody>
      </p:sp>
      <p:pic>
        <p:nvPicPr>
          <p:cNvPr id="311" name="Google Shape;311;p18"/>
          <p:cNvPicPr preferRelativeResize="0"/>
          <p:nvPr/>
        </p:nvPicPr>
        <p:blipFill>
          <a:blip r:embed="rId5">
            <a:alphaModFix/>
          </a:blip>
          <a:stretch>
            <a:fillRect/>
          </a:stretch>
        </p:blipFill>
        <p:spPr>
          <a:xfrm>
            <a:off x="2775400" y="1410650"/>
            <a:ext cx="3986200" cy="880250"/>
          </a:xfrm>
          <a:prstGeom prst="rect">
            <a:avLst/>
          </a:prstGeom>
          <a:noFill/>
          <a:ln>
            <a:noFill/>
          </a:ln>
        </p:spPr>
      </p:pic>
      <p:pic>
        <p:nvPicPr>
          <p:cNvPr id="312" name="Google Shape;312;p18"/>
          <p:cNvPicPr preferRelativeResize="0"/>
          <p:nvPr/>
        </p:nvPicPr>
        <p:blipFill>
          <a:blip r:embed="rId6">
            <a:alphaModFix/>
          </a:blip>
          <a:stretch>
            <a:fillRect/>
          </a:stretch>
        </p:blipFill>
        <p:spPr>
          <a:xfrm>
            <a:off x="3854100" y="2638875"/>
            <a:ext cx="1828800" cy="962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9"/>
          <p:cNvSpPr txBox="1"/>
          <p:nvPr>
            <p:ph type="title"/>
          </p:nvPr>
        </p:nvSpPr>
        <p:spPr>
          <a:xfrm>
            <a:off x="1279750" y="467875"/>
            <a:ext cx="5396100" cy="7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Pure</a:t>
            </a:r>
            <a:r>
              <a:rPr lang="en"/>
              <a:t> Pursuit Circle Simulation</a:t>
            </a:r>
            <a:endParaRPr/>
          </a:p>
        </p:txBody>
      </p:sp>
      <p:pic>
        <p:nvPicPr>
          <p:cNvPr id="318" name="Google Shape;318;p19"/>
          <p:cNvPicPr preferRelativeResize="0"/>
          <p:nvPr/>
        </p:nvPicPr>
        <p:blipFill>
          <a:blip r:embed="rId3">
            <a:alphaModFix/>
          </a:blip>
          <a:stretch>
            <a:fillRect/>
          </a:stretch>
        </p:blipFill>
        <p:spPr>
          <a:xfrm>
            <a:off x="2364600" y="1062350"/>
            <a:ext cx="4414800" cy="3556100"/>
          </a:xfrm>
          <a:prstGeom prst="rect">
            <a:avLst/>
          </a:prstGeom>
          <a:noFill/>
          <a:ln>
            <a:noFill/>
          </a:ln>
        </p:spPr>
      </p:pic>
      <p:sp>
        <p:nvSpPr>
          <p:cNvPr id="319" name="Google Shape;319;p19"/>
          <p:cNvSpPr txBox="1"/>
          <p:nvPr/>
        </p:nvSpPr>
        <p:spPr>
          <a:xfrm>
            <a:off x="2771700" y="4714875"/>
            <a:ext cx="3600600" cy="3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Proxima Nova"/>
                <a:ea typeface="Proxima Nova"/>
                <a:cs typeface="Proxima Nova"/>
                <a:sym typeface="Proxima Nova"/>
              </a:rPr>
              <a:t>For circular leader trajectory: </a:t>
            </a:r>
            <a:r>
              <a:rPr lang="en" sz="1100" u="sng">
                <a:solidFill>
                  <a:srgbClr val="1155CC"/>
                </a:solidFill>
                <a:latin typeface="Proxima Nova"/>
                <a:ea typeface="Proxima Nova"/>
                <a:cs typeface="Proxima Nova"/>
                <a:sym typeface="Proxima Nova"/>
                <a:hlinkClick r:id="rId4">
                  <a:extLst>
                    <a:ext uri="{A12FA001-AC4F-418D-AE19-62706E023703}">
                      <ahyp:hlinkClr val="tx"/>
                    </a:ext>
                  </a:extLst>
                </a:hlinkClick>
              </a:rPr>
              <a:t>Circular Trajectory Video</a:t>
            </a:r>
            <a:endParaRPr>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0"/>
          <p:cNvSpPr txBox="1"/>
          <p:nvPr>
            <p:ph type="title"/>
          </p:nvPr>
        </p:nvSpPr>
        <p:spPr>
          <a:xfrm>
            <a:off x="1290475" y="607175"/>
            <a:ext cx="7592700" cy="7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Pure Pursuit Simulation for sinusoidal leader trajectory</a:t>
            </a:r>
            <a:endParaRPr sz="600"/>
          </a:p>
        </p:txBody>
      </p:sp>
      <p:sp>
        <p:nvSpPr>
          <p:cNvPr id="325" name="Google Shape;325;p20"/>
          <p:cNvSpPr txBox="1"/>
          <p:nvPr/>
        </p:nvSpPr>
        <p:spPr>
          <a:xfrm>
            <a:off x="2771700" y="4768500"/>
            <a:ext cx="3979200" cy="3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Proxima Nova"/>
                <a:ea typeface="Proxima Nova"/>
                <a:cs typeface="Proxima Nova"/>
                <a:sym typeface="Proxima Nova"/>
              </a:rPr>
              <a:t>For sinusoidal leader trajectory: </a:t>
            </a:r>
            <a:r>
              <a:rPr lang="en" sz="1100" u="sng">
                <a:solidFill>
                  <a:srgbClr val="1155CC"/>
                </a:solidFill>
                <a:latin typeface="Proxima Nova"/>
                <a:ea typeface="Proxima Nova"/>
                <a:cs typeface="Proxima Nova"/>
                <a:sym typeface="Proxima Nova"/>
                <a:hlinkClick r:id="rId3">
                  <a:extLst>
                    <a:ext uri="{A12FA001-AC4F-418D-AE19-62706E023703}">
                      <ahyp:hlinkClr val="tx"/>
                    </a:ext>
                  </a:extLst>
                </a:hlinkClick>
              </a:rPr>
              <a:t>Sinusoidal Trajectory Video</a:t>
            </a:r>
            <a:endParaRPr>
              <a:latin typeface="Nunito"/>
              <a:ea typeface="Nunito"/>
              <a:cs typeface="Nunito"/>
              <a:sym typeface="Nunito"/>
            </a:endParaRPr>
          </a:p>
        </p:txBody>
      </p:sp>
      <p:pic>
        <p:nvPicPr>
          <p:cNvPr id="326" name="Google Shape;326;p20"/>
          <p:cNvPicPr preferRelativeResize="0"/>
          <p:nvPr/>
        </p:nvPicPr>
        <p:blipFill>
          <a:blip r:embed="rId4">
            <a:alphaModFix/>
          </a:blip>
          <a:stretch>
            <a:fillRect/>
          </a:stretch>
        </p:blipFill>
        <p:spPr>
          <a:xfrm>
            <a:off x="1995475" y="1107650"/>
            <a:ext cx="5694775" cy="3532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1"/>
          <p:cNvSpPr txBox="1"/>
          <p:nvPr>
            <p:ph type="title"/>
          </p:nvPr>
        </p:nvSpPr>
        <p:spPr>
          <a:xfrm>
            <a:off x="1290475" y="607175"/>
            <a:ext cx="7592700" cy="7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Pure Pursuit Simulation for spiral leader trajectory</a:t>
            </a:r>
            <a:endParaRPr sz="600"/>
          </a:p>
        </p:txBody>
      </p:sp>
      <p:sp>
        <p:nvSpPr>
          <p:cNvPr id="332" name="Google Shape;332;p21"/>
          <p:cNvSpPr txBox="1"/>
          <p:nvPr/>
        </p:nvSpPr>
        <p:spPr>
          <a:xfrm>
            <a:off x="2771700" y="4768500"/>
            <a:ext cx="3100500" cy="3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Proxima Nova"/>
                <a:ea typeface="Proxima Nova"/>
                <a:cs typeface="Proxima Nova"/>
                <a:sym typeface="Proxima Nova"/>
              </a:rPr>
              <a:t>For spiral leader path: </a:t>
            </a:r>
            <a:r>
              <a:rPr lang="en" sz="1100" u="sng">
                <a:solidFill>
                  <a:srgbClr val="1155CC"/>
                </a:solidFill>
                <a:latin typeface="Proxima Nova"/>
                <a:ea typeface="Proxima Nova"/>
                <a:cs typeface="Proxima Nova"/>
                <a:sym typeface="Proxima Nova"/>
                <a:hlinkClick r:id="rId3">
                  <a:extLst>
                    <a:ext uri="{A12FA001-AC4F-418D-AE19-62706E023703}">
                      <ahyp:hlinkClr val="tx"/>
                    </a:ext>
                  </a:extLst>
                </a:hlinkClick>
              </a:rPr>
              <a:t>Spiral Trajectory Video</a:t>
            </a:r>
            <a:endParaRPr sz="11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100">
              <a:latin typeface="Proxima Nova"/>
              <a:ea typeface="Proxima Nova"/>
              <a:cs typeface="Proxima Nova"/>
              <a:sym typeface="Proxima Nova"/>
            </a:endParaRPr>
          </a:p>
        </p:txBody>
      </p:sp>
      <p:pic>
        <p:nvPicPr>
          <p:cNvPr id="333" name="Google Shape;333;p21"/>
          <p:cNvPicPr preferRelativeResize="0"/>
          <p:nvPr/>
        </p:nvPicPr>
        <p:blipFill>
          <a:blip r:embed="rId4">
            <a:alphaModFix/>
          </a:blip>
          <a:stretch>
            <a:fillRect/>
          </a:stretch>
        </p:blipFill>
        <p:spPr>
          <a:xfrm>
            <a:off x="2242400" y="1086275"/>
            <a:ext cx="4659175" cy="3795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